
<file path=[Content_Types].xml><?xml version="1.0" encoding="utf-8"?>
<Types xmlns="http://schemas.openxmlformats.org/package/2006/content-types">
  <Default Extension="fntdata" ContentType="application/x-fontdata"/>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embedTrueTypeFonts="1">
  <p:sldMasterIdLst>
    <p:sldMasterId id="2147483648" r:id="rId1"/>
  </p:sldMasterIdLst>
  <p:sldIdLst>
    <p:sldId id="256" r:id="rId2"/>
  </p:sldIdLst>
  <p:sldSz cx="10693400" cy="7562850"/>
  <p:notesSz cx="10693400" cy="7562850"/>
  <p:embeddedFontLst>
    <p:embeddedFont>
      <p:font typeface="Poppins" panose="00000500000000000000" pitchFamily="2" charset="0"/>
      <p:regular r:id="rId3"/>
      <p:bold r:id="rId4"/>
      <p:italic r:id="rId5"/>
      <p:boldItalic r:id="rId6"/>
    </p:embeddedFont>
  </p:embeddedFontLst>
  <p:custDataLst>
    <p:tags r:id="rId7"/>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5D1F43E-CE35-4056-BA80-347F37BB47F8}" v="3" dt="2025-07-17T09:57:51.388"/>
  </p1510:revLst>
</p1510:revInfo>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878"/>
    <p:restoredTop sz="96807" autoAdjust="0"/>
  </p:normalViewPr>
  <p:slideViewPr>
    <p:cSldViewPr>
      <p:cViewPr varScale="1">
        <p:scale>
          <a:sx n="66" d="100"/>
          <a:sy n="66" d="100"/>
        </p:scale>
        <p:origin x="812" y="56"/>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13" Type="http://schemas.microsoft.com/office/2015/10/relationships/revisionInfo" Target="revisionInfo.xml"/><Relationship Id="rId3" Type="http://schemas.openxmlformats.org/officeDocument/2006/relationships/font" Target="fonts/font1.fntdata"/><Relationship Id="rId7" Type="http://schemas.openxmlformats.org/officeDocument/2006/relationships/tags" Target="tags/tag1.xml"/><Relationship Id="rId12" Type="http://schemas.microsoft.com/office/2016/11/relationships/changesInfo" Target="changesInfos/changesInfo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font" Target="fonts/font4.fntdata"/><Relationship Id="rId11" Type="http://schemas.openxmlformats.org/officeDocument/2006/relationships/tableStyles" Target="tableStyles.xml"/><Relationship Id="rId5" Type="http://schemas.openxmlformats.org/officeDocument/2006/relationships/font" Target="fonts/font3.fntdata"/><Relationship Id="rId10" Type="http://schemas.openxmlformats.org/officeDocument/2006/relationships/theme" Target="theme/theme1.xml"/><Relationship Id="rId4" Type="http://schemas.openxmlformats.org/officeDocument/2006/relationships/font" Target="fonts/font2.fntdata"/><Relationship Id="rId9"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oppy Patel" userId="b5e8033a423efe45" providerId="LiveId" clId="{D5D1F43E-CE35-4056-BA80-347F37BB47F8}"/>
    <pc:docChg chg="modSld">
      <pc:chgData name="Poppy Patel" userId="b5e8033a423efe45" providerId="LiveId" clId="{D5D1F43E-CE35-4056-BA80-347F37BB47F8}" dt="2025-07-17T09:57:51.388" v="17"/>
      <pc:docMkLst>
        <pc:docMk/>
      </pc:docMkLst>
      <pc:sldChg chg="modSp mod">
        <pc:chgData name="Poppy Patel" userId="b5e8033a423efe45" providerId="LiveId" clId="{D5D1F43E-CE35-4056-BA80-347F37BB47F8}" dt="2025-07-17T09:57:51.388" v="17"/>
        <pc:sldMkLst>
          <pc:docMk/>
          <pc:sldMk cId="0" sldId="256"/>
        </pc:sldMkLst>
        <pc:spChg chg="mod">
          <ac:chgData name="Poppy Patel" userId="b5e8033a423efe45" providerId="LiveId" clId="{D5D1F43E-CE35-4056-BA80-347F37BB47F8}" dt="2025-07-17T09:57:51.388" v="17"/>
          <ac:spMkLst>
            <pc:docMk/>
            <pc:sldMk cId="0" sldId="256"/>
            <ac:spMk id="13" creationId="{00000000-0000-0000-0000-000000000000}"/>
          </ac:spMkLst>
        </pc:spChg>
        <pc:spChg chg="mod">
          <ac:chgData name="Poppy Patel" userId="b5e8033a423efe45" providerId="LiveId" clId="{D5D1F43E-CE35-4056-BA80-347F37BB47F8}" dt="2025-07-17T09:57:32.759" v="16"/>
          <ac:spMkLst>
            <pc:docMk/>
            <pc:sldMk cId="0" sldId="256"/>
            <ac:spMk id="15" creationId="{00000000-0000-0000-0000-000000000000}"/>
          </ac:spMkLst>
        </pc:spChg>
        <pc:spChg chg="mod">
          <ac:chgData name="Poppy Patel" userId="b5e8033a423efe45" providerId="LiveId" clId="{D5D1F43E-CE35-4056-BA80-347F37BB47F8}" dt="2025-07-17T09:57:06.750" v="14" actId="1035"/>
          <ac:spMkLst>
            <pc:docMk/>
            <pc:sldMk cId="0" sldId="256"/>
            <ac:spMk id="34" creationId="{76CC4A78-F85E-93B7-11E4-70D752BCAF4B}"/>
          </ac:spMkLst>
        </pc:spChg>
      </pc:sldChg>
    </pc:docChg>
  </pc:docChgLst>
</pc:chgInfo>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802005" y="2344483"/>
            <a:ext cx="9089390" cy="1588198"/>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604010" y="4235196"/>
            <a:ext cx="7485380" cy="1890712"/>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7/17/2025</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1800" b="1" i="0">
                <a:solidFill>
                  <a:schemeClr val="bg1"/>
                </a:solidFill>
                <a:latin typeface="Poppins"/>
                <a:cs typeface="Poppins"/>
              </a:defRPr>
            </a:lvl1pPr>
          </a:lstStyle>
          <a:p>
            <a:endParaRPr/>
          </a:p>
        </p:txBody>
      </p:sp>
      <p:sp>
        <p:nvSpPr>
          <p:cNvPr id="3" name="Holder 3"/>
          <p:cNvSpPr>
            <a:spLocks noGrp="1"/>
          </p:cNvSpPr>
          <p:nvPr>
            <p:ph type="body" idx="1"/>
          </p:nvPr>
        </p:nvSpPr>
        <p:spPr/>
        <p:txBody>
          <a:bodyPr lIns="0" tIns="0" rIns="0" bIns="0"/>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7/17/2025</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1800" b="1" i="0">
                <a:solidFill>
                  <a:schemeClr val="bg1"/>
                </a:solidFill>
                <a:latin typeface="Poppins"/>
                <a:cs typeface="Poppins"/>
              </a:defRPr>
            </a:lvl1pPr>
          </a:lstStyle>
          <a:p>
            <a:endParaRPr/>
          </a:p>
        </p:txBody>
      </p:sp>
      <p:sp>
        <p:nvSpPr>
          <p:cNvPr id="3" name="Holder 3"/>
          <p:cNvSpPr>
            <a:spLocks noGrp="1"/>
          </p:cNvSpPr>
          <p:nvPr>
            <p:ph sz="half" idx="2"/>
          </p:nvPr>
        </p:nvSpPr>
        <p:spPr>
          <a:xfrm>
            <a:off x="534670" y="1739455"/>
            <a:ext cx="4651629" cy="4991481"/>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5507101" y="1739455"/>
            <a:ext cx="4651629" cy="4991481"/>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7/17/2025</a:t>
            </a:fld>
            <a:endParaRPr lang="en-US"/>
          </a:p>
        </p:txBody>
      </p:sp>
      <p:sp>
        <p:nvSpPr>
          <p:cNvPr id="7" name="Holder 7"/>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1800" b="1" i="0">
                <a:solidFill>
                  <a:schemeClr val="bg1"/>
                </a:solidFill>
                <a:latin typeface="Poppins"/>
                <a:cs typeface="Poppins"/>
              </a:defRPr>
            </a:lvl1pPr>
          </a:lstStyle>
          <a:p>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7/17/2025</a:t>
            </a:fld>
            <a:endParaRPr lang="en-US"/>
          </a:p>
        </p:txBody>
      </p:sp>
      <p:sp>
        <p:nvSpPr>
          <p:cNvPr id="5" name="Holder 5"/>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7/17/2025</a:t>
            </a:fld>
            <a:endParaRPr lang="en-US"/>
          </a:p>
        </p:txBody>
      </p:sp>
      <p:sp>
        <p:nvSpPr>
          <p:cNvPr id="4" name="Holder 4"/>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g object 16"/>
          <p:cNvSpPr/>
          <p:nvPr/>
        </p:nvSpPr>
        <p:spPr>
          <a:xfrm>
            <a:off x="359994" y="1565998"/>
            <a:ext cx="3132455" cy="5850255"/>
          </a:xfrm>
          <a:custGeom>
            <a:avLst/>
            <a:gdLst/>
            <a:ahLst/>
            <a:cxnLst/>
            <a:rect l="l" t="t" r="r" b="b"/>
            <a:pathLst>
              <a:path w="3132454" h="5850255">
                <a:moveTo>
                  <a:pt x="3131997" y="0"/>
                </a:moveTo>
                <a:lnTo>
                  <a:pt x="0" y="0"/>
                </a:lnTo>
                <a:lnTo>
                  <a:pt x="0" y="5850001"/>
                </a:lnTo>
                <a:lnTo>
                  <a:pt x="3131997" y="5850001"/>
                </a:lnTo>
                <a:lnTo>
                  <a:pt x="3131997" y="0"/>
                </a:lnTo>
                <a:close/>
              </a:path>
            </a:pathLst>
          </a:custGeom>
          <a:solidFill>
            <a:srgbClr val="EBEBEF"/>
          </a:solidFill>
        </p:spPr>
        <p:txBody>
          <a:bodyPr wrap="square" lIns="0" tIns="0" rIns="0" bIns="0" rtlCol="0"/>
          <a:lstStyle/>
          <a:p>
            <a:endParaRPr/>
          </a:p>
        </p:txBody>
      </p:sp>
      <p:sp>
        <p:nvSpPr>
          <p:cNvPr id="17" name="bg object 17"/>
          <p:cNvSpPr/>
          <p:nvPr/>
        </p:nvSpPr>
        <p:spPr>
          <a:xfrm>
            <a:off x="3624478" y="1746008"/>
            <a:ext cx="1237615" cy="1501775"/>
          </a:xfrm>
          <a:custGeom>
            <a:avLst/>
            <a:gdLst/>
            <a:ahLst/>
            <a:cxnLst/>
            <a:rect l="l" t="t" r="r" b="b"/>
            <a:pathLst>
              <a:path w="1237614" h="1501775">
                <a:moveTo>
                  <a:pt x="0" y="1501508"/>
                </a:moveTo>
                <a:lnTo>
                  <a:pt x="1237564" y="1501508"/>
                </a:lnTo>
                <a:lnTo>
                  <a:pt x="1237564" y="0"/>
                </a:lnTo>
                <a:lnTo>
                  <a:pt x="0" y="0"/>
                </a:lnTo>
                <a:lnTo>
                  <a:pt x="0" y="1501508"/>
                </a:lnTo>
                <a:close/>
              </a:path>
            </a:pathLst>
          </a:custGeom>
          <a:ln w="6350">
            <a:solidFill>
              <a:srgbClr val="BCBEC0"/>
            </a:solidFill>
          </a:ln>
        </p:spPr>
        <p:txBody>
          <a:bodyPr wrap="square" lIns="0" tIns="0" rIns="0" bIns="0" rtlCol="0"/>
          <a:lstStyle/>
          <a:p>
            <a:endParaRPr/>
          </a:p>
        </p:txBody>
      </p:sp>
      <p:sp>
        <p:nvSpPr>
          <p:cNvPr id="18" name="bg object 18"/>
          <p:cNvSpPr/>
          <p:nvPr/>
        </p:nvSpPr>
        <p:spPr>
          <a:xfrm>
            <a:off x="3624478" y="3348011"/>
            <a:ext cx="2633345" cy="2402205"/>
          </a:xfrm>
          <a:custGeom>
            <a:avLst/>
            <a:gdLst/>
            <a:ahLst/>
            <a:cxnLst/>
            <a:rect l="l" t="t" r="r" b="b"/>
            <a:pathLst>
              <a:path w="2633345" h="2402204">
                <a:moveTo>
                  <a:pt x="0" y="2401620"/>
                </a:moveTo>
                <a:lnTo>
                  <a:pt x="2632875" y="2401620"/>
                </a:lnTo>
                <a:lnTo>
                  <a:pt x="2632875" y="0"/>
                </a:lnTo>
                <a:lnTo>
                  <a:pt x="0" y="0"/>
                </a:lnTo>
                <a:lnTo>
                  <a:pt x="0" y="2401620"/>
                </a:lnTo>
                <a:close/>
              </a:path>
            </a:pathLst>
          </a:custGeom>
          <a:ln w="6350">
            <a:solidFill>
              <a:srgbClr val="BCBEC0"/>
            </a:solidFill>
          </a:ln>
        </p:spPr>
        <p:txBody>
          <a:bodyPr wrap="square" lIns="0" tIns="0" rIns="0" bIns="0" rtlCol="0"/>
          <a:lstStyle/>
          <a:p>
            <a:endParaRPr/>
          </a:p>
        </p:txBody>
      </p:sp>
      <p:sp>
        <p:nvSpPr>
          <p:cNvPr id="19" name="bg object 19"/>
          <p:cNvSpPr/>
          <p:nvPr/>
        </p:nvSpPr>
        <p:spPr>
          <a:xfrm>
            <a:off x="7357973" y="5871171"/>
            <a:ext cx="1647189" cy="1541780"/>
          </a:xfrm>
          <a:custGeom>
            <a:avLst/>
            <a:gdLst/>
            <a:ahLst/>
            <a:cxnLst/>
            <a:rect l="l" t="t" r="r" b="b"/>
            <a:pathLst>
              <a:path w="1647190" h="1541779">
                <a:moveTo>
                  <a:pt x="0" y="1541653"/>
                </a:moveTo>
                <a:lnTo>
                  <a:pt x="1646593" y="1541653"/>
                </a:lnTo>
                <a:lnTo>
                  <a:pt x="1646593" y="0"/>
                </a:lnTo>
                <a:lnTo>
                  <a:pt x="0" y="0"/>
                </a:lnTo>
                <a:lnTo>
                  <a:pt x="0" y="1541653"/>
                </a:lnTo>
                <a:close/>
              </a:path>
            </a:pathLst>
          </a:custGeom>
          <a:ln w="6350">
            <a:solidFill>
              <a:srgbClr val="BCBEC0"/>
            </a:solidFill>
          </a:ln>
        </p:spPr>
        <p:txBody>
          <a:bodyPr wrap="square" lIns="0" tIns="0" rIns="0" bIns="0" rtlCol="0"/>
          <a:lstStyle/>
          <a:p>
            <a:endParaRPr/>
          </a:p>
        </p:txBody>
      </p:sp>
      <p:sp>
        <p:nvSpPr>
          <p:cNvPr id="20" name="bg object 20"/>
          <p:cNvSpPr/>
          <p:nvPr/>
        </p:nvSpPr>
        <p:spPr>
          <a:xfrm>
            <a:off x="359994" y="359994"/>
            <a:ext cx="5715000" cy="1206500"/>
          </a:xfrm>
          <a:custGeom>
            <a:avLst/>
            <a:gdLst/>
            <a:ahLst/>
            <a:cxnLst/>
            <a:rect l="l" t="t" r="r" b="b"/>
            <a:pathLst>
              <a:path w="5715000" h="1206500">
                <a:moveTo>
                  <a:pt x="5715000" y="0"/>
                </a:moveTo>
                <a:lnTo>
                  <a:pt x="0" y="0"/>
                </a:lnTo>
                <a:lnTo>
                  <a:pt x="0" y="1206004"/>
                </a:lnTo>
                <a:lnTo>
                  <a:pt x="5715000" y="1206004"/>
                </a:lnTo>
                <a:lnTo>
                  <a:pt x="5715000" y="0"/>
                </a:lnTo>
                <a:close/>
              </a:path>
            </a:pathLst>
          </a:custGeom>
          <a:solidFill>
            <a:srgbClr val="EC5850"/>
          </a:solidFill>
        </p:spPr>
        <p:txBody>
          <a:bodyPr wrap="square" lIns="0" tIns="0" rIns="0" bIns="0" rtlCol="0"/>
          <a:lstStyle/>
          <a:p>
            <a:endParaRPr/>
          </a:p>
        </p:txBody>
      </p:sp>
      <p:sp>
        <p:nvSpPr>
          <p:cNvPr id="2" name="Holder 2"/>
          <p:cNvSpPr>
            <a:spLocks noGrp="1"/>
          </p:cNvSpPr>
          <p:nvPr>
            <p:ph type="title"/>
          </p:nvPr>
        </p:nvSpPr>
        <p:spPr>
          <a:xfrm>
            <a:off x="563299" y="605018"/>
            <a:ext cx="2867025" cy="299719"/>
          </a:xfrm>
          <a:prstGeom prst="rect">
            <a:avLst/>
          </a:prstGeom>
        </p:spPr>
        <p:txBody>
          <a:bodyPr wrap="square" lIns="0" tIns="0" rIns="0" bIns="0">
            <a:spAutoFit/>
          </a:bodyPr>
          <a:lstStyle>
            <a:lvl1pPr>
              <a:defRPr sz="1800" b="1" i="0">
                <a:solidFill>
                  <a:schemeClr val="bg1"/>
                </a:solidFill>
                <a:latin typeface="Poppins"/>
                <a:cs typeface="Poppins"/>
              </a:defRPr>
            </a:lvl1pPr>
          </a:lstStyle>
          <a:p>
            <a:endParaRPr/>
          </a:p>
        </p:txBody>
      </p:sp>
      <p:sp>
        <p:nvSpPr>
          <p:cNvPr id="3" name="Holder 3"/>
          <p:cNvSpPr>
            <a:spLocks noGrp="1"/>
          </p:cNvSpPr>
          <p:nvPr>
            <p:ph type="body" idx="1"/>
          </p:nvPr>
        </p:nvSpPr>
        <p:spPr>
          <a:xfrm>
            <a:off x="534670" y="1739455"/>
            <a:ext cx="9624060" cy="4991481"/>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a:xfrm>
            <a:off x="3635756" y="7033450"/>
            <a:ext cx="3421888" cy="378142"/>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534670" y="7033450"/>
            <a:ext cx="2459482" cy="378142"/>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7/17/2025</a:t>
            </a:fld>
            <a:endParaRPr lang="en-US"/>
          </a:p>
        </p:txBody>
      </p:sp>
      <p:sp>
        <p:nvSpPr>
          <p:cNvPr id="6" name="Holder 6"/>
          <p:cNvSpPr>
            <a:spLocks noGrp="1"/>
          </p:cNvSpPr>
          <p:nvPr>
            <p:ph type="sldNum" sz="quarter" idx="7"/>
          </p:nvPr>
        </p:nvSpPr>
        <p:spPr>
          <a:xfrm>
            <a:off x="7699248" y="7033450"/>
            <a:ext cx="2459482" cy="378142"/>
          </a:xfrm>
          <a:prstGeom prst="rect">
            <a:avLst/>
          </a:prstGeom>
        </p:spPr>
        <p:txBody>
          <a:bodyPr wrap="square" lIns="0" tIns="0" rIns="0" bIns="0">
            <a:spAutoFit/>
          </a:bodyPr>
          <a:lstStyle>
            <a:lvl1pPr algn="r">
              <a:defRPr>
                <a:solidFill>
                  <a:schemeClr val="tx1">
                    <a:tint val="75000"/>
                  </a:schemeClr>
                </a:solidFill>
              </a:defRPr>
            </a:lvl1pPr>
          </a:lstStyle>
          <a:p>
            <a:fld id="{B6F15528-21DE-4FAA-801E-634DDDAF4B2B}" type="slidenum">
              <a:t>‹#›</a:t>
            </a:fld>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www.youtube.com/watch?v=iEySwwc6Csw" TargetMode="External"/><Relationship Id="rId2" Type="http://schemas.openxmlformats.org/officeDocument/2006/relationships/hyperlink" Target="https://www.youtube.com/watch?v=wNlnSMe8imo" TargetMode="External"/><Relationship Id="rId1" Type="http://schemas.openxmlformats.org/officeDocument/2006/relationships/slideLayout" Target="../slideLayouts/slideLayout2.xml"/><Relationship Id="rId5" Type="http://schemas.openxmlformats.org/officeDocument/2006/relationships/hyperlink" Target="https://vimeo.com/720284030/cf3e403c1c" TargetMode="External"/><Relationship Id="rId4" Type="http://schemas.openxmlformats.org/officeDocument/2006/relationships/image" Target="../media/image1.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563299" y="605018"/>
            <a:ext cx="3142572" cy="289823"/>
          </a:xfrm>
          <a:prstGeom prst="rect">
            <a:avLst/>
          </a:prstGeom>
        </p:spPr>
        <p:txBody>
          <a:bodyPr vert="horz" wrap="square" lIns="0" tIns="12700" rIns="0" bIns="0" rtlCol="0">
            <a:spAutoFit/>
          </a:bodyPr>
          <a:lstStyle/>
          <a:p>
            <a:pPr marL="12700">
              <a:lnSpc>
                <a:spcPct val="100000"/>
              </a:lnSpc>
              <a:spcBef>
                <a:spcPts val="100"/>
              </a:spcBef>
            </a:pPr>
            <a:r>
              <a:rPr dirty="0"/>
              <a:t>Tech for Food (</a:t>
            </a:r>
            <a:r>
              <a:rPr lang="en-GB" dirty="0"/>
              <a:t>Mid </a:t>
            </a:r>
            <a:r>
              <a:rPr spc="-95" dirty="0"/>
              <a:t> </a:t>
            </a:r>
            <a:r>
              <a:rPr dirty="0"/>
              <a:t>Tech)</a:t>
            </a:r>
          </a:p>
        </p:txBody>
      </p:sp>
      <p:sp>
        <p:nvSpPr>
          <p:cNvPr id="3" name="object 3"/>
          <p:cNvSpPr txBox="1"/>
          <p:nvPr/>
        </p:nvSpPr>
        <p:spPr>
          <a:xfrm>
            <a:off x="563299" y="859018"/>
            <a:ext cx="4916805" cy="431800"/>
          </a:xfrm>
          <a:prstGeom prst="rect">
            <a:avLst/>
          </a:prstGeom>
        </p:spPr>
        <p:txBody>
          <a:bodyPr vert="horz" wrap="square" lIns="0" tIns="12700" rIns="0" bIns="0" rtlCol="0">
            <a:spAutoFit/>
          </a:bodyPr>
          <a:lstStyle/>
          <a:p>
            <a:pPr marL="12700" marR="5080">
              <a:lnSpc>
                <a:spcPct val="133300"/>
              </a:lnSpc>
              <a:spcBef>
                <a:spcPts val="100"/>
              </a:spcBef>
            </a:pPr>
            <a:r>
              <a:rPr sz="1000" b="1" dirty="0">
                <a:solidFill>
                  <a:srgbClr val="FFFFFF"/>
                </a:solidFill>
                <a:latin typeface="Poppins"/>
                <a:cs typeface="Poppins"/>
              </a:rPr>
              <a:t>To understand how technology is used for food and broaden my</a:t>
            </a:r>
            <a:r>
              <a:rPr sz="1000" b="1" spc="-100" dirty="0">
                <a:solidFill>
                  <a:srgbClr val="FFFFFF"/>
                </a:solidFill>
                <a:latin typeface="Poppins"/>
                <a:cs typeface="Poppins"/>
              </a:rPr>
              <a:t> </a:t>
            </a:r>
            <a:r>
              <a:rPr sz="1000" b="1" dirty="0">
                <a:solidFill>
                  <a:srgbClr val="FFFFFF"/>
                </a:solidFill>
                <a:latin typeface="Poppins"/>
                <a:cs typeface="Poppins"/>
              </a:rPr>
              <a:t>knowledge  of careers available in this</a:t>
            </a:r>
            <a:r>
              <a:rPr sz="1000" b="1" spc="-5" dirty="0">
                <a:solidFill>
                  <a:srgbClr val="FFFFFF"/>
                </a:solidFill>
                <a:latin typeface="Poppins"/>
                <a:cs typeface="Poppins"/>
              </a:rPr>
              <a:t> </a:t>
            </a:r>
            <a:r>
              <a:rPr sz="1000" b="1" dirty="0">
                <a:solidFill>
                  <a:srgbClr val="FFFFFF"/>
                </a:solidFill>
                <a:latin typeface="Poppins"/>
                <a:cs typeface="Poppins"/>
              </a:rPr>
              <a:t>field.</a:t>
            </a:r>
            <a:endParaRPr sz="1000" dirty="0">
              <a:latin typeface="Poppins"/>
              <a:cs typeface="Poppins"/>
            </a:endParaRPr>
          </a:p>
        </p:txBody>
      </p:sp>
      <p:sp>
        <p:nvSpPr>
          <p:cNvPr id="4" name="object 4"/>
          <p:cNvSpPr txBox="1"/>
          <p:nvPr/>
        </p:nvSpPr>
        <p:spPr>
          <a:xfrm>
            <a:off x="563299" y="1760338"/>
            <a:ext cx="2694305" cy="641350"/>
          </a:xfrm>
          <a:prstGeom prst="rect">
            <a:avLst/>
          </a:prstGeom>
        </p:spPr>
        <p:txBody>
          <a:bodyPr vert="horz" wrap="square" lIns="0" tIns="53340" rIns="0" bIns="0" rtlCol="0">
            <a:noAutofit/>
          </a:bodyPr>
          <a:lstStyle/>
          <a:p>
            <a:pPr marL="12700">
              <a:lnSpc>
                <a:spcPct val="100000"/>
              </a:lnSpc>
              <a:spcBef>
                <a:spcPts val="420"/>
              </a:spcBef>
            </a:pPr>
            <a:r>
              <a:rPr sz="800" b="1" dirty="0">
                <a:solidFill>
                  <a:srgbClr val="231F20"/>
                </a:solidFill>
                <a:latin typeface="Poppins"/>
                <a:cs typeface="Poppins"/>
              </a:rPr>
              <a:t>RESOURCES</a:t>
            </a:r>
            <a:r>
              <a:rPr sz="800" b="1" spc="-5" dirty="0">
                <a:solidFill>
                  <a:srgbClr val="231F20"/>
                </a:solidFill>
                <a:latin typeface="Poppins"/>
                <a:cs typeface="Poppins"/>
              </a:rPr>
              <a:t> </a:t>
            </a:r>
            <a:r>
              <a:rPr sz="800" b="1" dirty="0">
                <a:solidFill>
                  <a:srgbClr val="231F20"/>
                </a:solidFill>
                <a:latin typeface="Poppins"/>
                <a:cs typeface="Poppins"/>
              </a:rPr>
              <a:t>NEEDED</a:t>
            </a:r>
            <a:endParaRPr sz="800" dirty="0">
              <a:latin typeface="Poppins"/>
              <a:cs typeface="Poppins"/>
            </a:endParaRPr>
          </a:p>
          <a:p>
            <a:pPr marL="76200" indent="-64135">
              <a:lnSpc>
                <a:spcPct val="100000"/>
              </a:lnSpc>
              <a:spcBef>
                <a:spcPts val="325"/>
              </a:spcBef>
              <a:buChar char="•"/>
              <a:tabLst>
                <a:tab pos="76835" algn="l"/>
              </a:tabLst>
            </a:pPr>
            <a:r>
              <a:rPr sz="800" dirty="0">
                <a:solidFill>
                  <a:srgbClr val="231F20"/>
                </a:solidFill>
                <a:latin typeface="Arial" panose="020B0604020202020204" pitchFamily="34" charset="0"/>
                <a:cs typeface="Arial" panose="020B0604020202020204" pitchFamily="34" charset="0"/>
              </a:rPr>
              <a:t>Printouts of the homework</a:t>
            </a:r>
            <a:r>
              <a:rPr sz="800" spc="-10"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sheets</a:t>
            </a:r>
            <a:endParaRPr sz="800" dirty="0">
              <a:latin typeface="Arial" panose="020B0604020202020204" pitchFamily="34" charset="0"/>
              <a:cs typeface="Arial" panose="020B0604020202020204" pitchFamily="34" charset="0"/>
            </a:endParaRPr>
          </a:p>
          <a:p>
            <a:pPr marL="76200" marR="5080" indent="-64135">
              <a:lnSpc>
                <a:spcPct val="104200"/>
              </a:lnSpc>
              <a:spcBef>
                <a:spcPts val="284"/>
              </a:spcBef>
              <a:buChar char="•"/>
              <a:tabLst>
                <a:tab pos="76835" algn="l"/>
              </a:tabLst>
            </a:pPr>
            <a:r>
              <a:rPr sz="800" spc="-5" dirty="0">
                <a:solidFill>
                  <a:srgbClr val="231F20"/>
                </a:solidFill>
                <a:latin typeface="Arial" panose="020B0604020202020204" pitchFamily="34" charset="0"/>
                <a:cs typeface="Arial" panose="020B0604020202020204" pitchFamily="34" charset="0"/>
              </a:rPr>
              <a:t>Resources </a:t>
            </a:r>
            <a:r>
              <a:rPr sz="800" dirty="0">
                <a:solidFill>
                  <a:srgbClr val="231F20"/>
                </a:solidFill>
                <a:latin typeface="Arial" panose="020B0604020202020204" pitchFamily="34" charset="0"/>
                <a:cs typeface="Arial" panose="020B0604020202020204" pitchFamily="34" charset="0"/>
              </a:rPr>
              <a:t>for </a:t>
            </a:r>
            <a:r>
              <a:rPr sz="800" spc="-5" dirty="0">
                <a:solidFill>
                  <a:srgbClr val="231F20"/>
                </a:solidFill>
                <a:latin typeface="Arial" panose="020B0604020202020204" pitchFamily="34" charset="0"/>
                <a:cs typeface="Arial" panose="020B0604020202020204" pitchFamily="34" charset="0"/>
              </a:rPr>
              <a:t>group research </a:t>
            </a:r>
            <a:r>
              <a:rPr sz="800" dirty="0">
                <a:solidFill>
                  <a:srgbClr val="231F20"/>
                </a:solidFill>
                <a:latin typeface="Arial" panose="020B0604020202020204" pitchFamily="34" charset="0"/>
                <a:cs typeface="Arial" panose="020B0604020202020204" pitchFamily="34" charset="0"/>
              </a:rPr>
              <a:t>and </a:t>
            </a:r>
            <a:r>
              <a:rPr sz="800" spc="-5" dirty="0">
                <a:solidFill>
                  <a:srgbClr val="231F20"/>
                </a:solidFill>
                <a:latin typeface="Arial" panose="020B0604020202020204" pitchFamily="34" charset="0"/>
                <a:cs typeface="Arial" panose="020B0604020202020204" pitchFamily="34" charset="0"/>
              </a:rPr>
              <a:t>restaurant </a:t>
            </a:r>
            <a:r>
              <a:rPr sz="800" dirty="0">
                <a:solidFill>
                  <a:srgbClr val="231F20"/>
                </a:solidFill>
                <a:latin typeface="Arial" panose="020B0604020202020204" pitchFamily="34" charset="0"/>
                <a:cs typeface="Arial" panose="020B0604020202020204" pitchFamily="34" charset="0"/>
              </a:rPr>
              <a:t>plans (these  can be completed on a computer or on</a:t>
            </a:r>
            <a:r>
              <a:rPr sz="800" spc="-35"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paper)</a:t>
            </a:r>
            <a:endParaRPr sz="800" dirty="0">
              <a:latin typeface="Arial" panose="020B0604020202020204" pitchFamily="34" charset="0"/>
              <a:cs typeface="Arial" panose="020B0604020202020204" pitchFamily="34" charset="0"/>
            </a:endParaRPr>
          </a:p>
        </p:txBody>
      </p:sp>
      <p:sp>
        <p:nvSpPr>
          <p:cNvPr id="5" name="object 5"/>
          <p:cNvSpPr txBox="1"/>
          <p:nvPr/>
        </p:nvSpPr>
        <p:spPr>
          <a:xfrm>
            <a:off x="563299" y="2539305"/>
            <a:ext cx="1495425" cy="351790"/>
          </a:xfrm>
          <a:prstGeom prst="rect">
            <a:avLst/>
          </a:prstGeom>
        </p:spPr>
        <p:txBody>
          <a:bodyPr vert="horz" wrap="square" lIns="0" tIns="53340" rIns="0" bIns="0" rtlCol="0">
            <a:noAutofit/>
          </a:bodyPr>
          <a:lstStyle/>
          <a:p>
            <a:pPr marL="12700">
              <a:lnSpc>
                <a:spcPct val="100000"/>
              </a:lnSpc>
              <a:spcBef>
                <a:spcPts val="420"/>
              </a:spcBef>
            </a:pPr>
            <a:r>
              <a:rPr sz="800" b="1" dirty="0">
                <a:solidFill>
                  <a:srgbClr val="231F20"/>
                </a:solidFill>
                <a:latin typeface="Poppins"/>
                <a:cs typeface="Poppins"/>
              </a:rPr>
              <a:t>SUGGESTED TIME FOR</a:t>
            </a:r>
            <a:r>
              <a:rPr sz="800" b="1" spc="-85" dirty="0">
                <a:solidFill>
                  <a:srgbClr val="231F20"/>
                </a:solidFill>
                <a:latin typeface="Poppins"/>
                <a:cs typeface="Poppins"/>
              </a:rPr>
              <a:t> </a:t>
            </a:r>
            <a:r>
              <a:rPr sz="800" b="1" dirty="0">
                <a:solidFill>
                  <a:srgbClr val="231F20"/>
                </a:solidFill>
                <a:latin typeface="Poppins"/>
                <a:cs typeface="Poppins"/>
              </a:rPr>
              <a:t>LESSON</a:t>
            </a:r>
            <a:endParaRPr sz="800" dirty="0">
              <a:latin typeface="Poppins"/>
              <a:cs typeface="Poppins"/>
            </a:endParaRPr>
          </a:p>
          <a:p>
            <a:pPr marL="76200" indent="-64135">
              <a:lnSpc>
                <a:spcPct val="100000"/>
              </a:lnSpc>
              <a:spcBef>
                <a:spcPts val="325"/>
              </a:spcBef>
              <a:buChar char="•"/>
              <a:tabLst>
                <a:tab pos="76835" algn="l"/>
              </a:tabLst>
            </a:pPr>
            <a:r>
              <a:rPr sz="800" dirty="0">
                <a:solidFill>
                  <a:srgbClr val="231F20"/>
                </a:solidFill>
                <a:latin typeface="Arial" panose="020B0604020202020204" pitchFamily="34" charset="0"/>
                <a:cs typeface="Arial" panose="020B0604020202020204" pitchFamily="34" charset="0"/>
              </a:rPr>
              <a:t>2</a:t>
            </a:r>
            <a:r>
              <a:rPr sz="800" spc="-5"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Hours</a:t>
            </a:r>
            <a:endParaRPr sz="800" dirty="0">
              <a:latin typeface="Arial" panose="020B0604020202020204" pitchFamily="34" charset="0"/>
              <a:cs typeface="Arial" panose="020B0604020202020204" pitchFamily="34" charset="0"/>
            </a:endParaRPr>
          </a:p>
        </p:txBody>
      </p:sp>
      <p:sp>
        <p:nvSpPr>
          <p:cNvPr id="6" name="object 6"/>
          <p:cNvSpPr txBox="1"/>
          <p:nvPr/>
        </p:nvSpPr>
        <p:spPr>
          <a:xfrm>
            <a:off x="563299" y="3028306"/>
            <a:ext cx="2249805" cy="351790"/>
          </a:xfrm>
          <a:prstGeom prst="rect">
            <a:avLst/>
          </a:prstGeom>
        </p:spPr>
        <p:txBody>
          <a:bodyPr vert="horz" wrap="square" lIns="0" tIns="53340" rIns="0" bIns="0" rtlCol="0">
            <a:noAutofit/>
          </a:bodyPr>
          <a:lstStyle/>
          <a:p>
            <a:pPr marL="12700">
              <a:lnSpc>
                <a:spcPct val="100000"/>
              </a:lnSpc>
              <a:spcBef>
                <a:spcPts val="420"/>
              </a:spcBef>
            </a:pPr>
            <a:r>
              <a:rPr sz="800" b="1" dirty="0">
                <a:solidFill>
                  <a:srgbClr val="231F20"/>
                </a:solidFill>
                <a:latin typeface="Poppins"/>
                <a:cs typeface="Poppins"/>
              </a:rPr>
              <a:t>SUGGESTED</a:t>
            </a:r>
            <a:r>
              <a:rPr sz="800" b="1" spc="-5" dirty="0">
                <a:solidFill>
                  <a:srgbClr val="231F20"/>
                </a:solidFill>
                <a:latin typeface="Poppins"/>
                <a:cs typeface="Poppins"/>
              </a:rPr>
              <a:t> </a:t>
            </a:r>
            <a:r>
              <a:rPr sz="800" b="1" dirty="0">
                <a:solidFill>
                  <a:srgbClr val="231F20"/>
                </a:solidFill>
                <a:latin typeface="Poppins"/>
                <a:cs typeface="Poppins"/>
              </a:rPr>
              <a:t>VENUE</a:t>
            </a:r>
            <a:endParaRPr sz="800" dirty="0">
              <a:latin typeface="Poppins"/>
              <a:cs typeface="Poppins"/>
            </a:endParaRPr>
          </a:p>
          <a:p>
            <a:pPr marL="76200" indent="-64135">
              <a:lnSpc>
                <a:spcPct val="100000"/>
              </a:lnSpc>
              <a:spcBef>
                <a:spcPts val="325"/>
              </a:spcBef>
              <a:buChar char="•"/>
              <a:tabLst>
                <a:tab pos="76835" algn="l"/>
              </a:tabLst>
            </a:pPr>
            <a:r>
              <a:rPr sz="800" dirty="0">
                <a:solidFill>
                  <a:srgbClr val="231F20"/>
                </a:solidFill>
                <a:latin typeface="Arial" panose="020B0604020202020204" pitchFamily="34" charset="0"/>
                <a:cs typeface="Arial" panose="020B0604020202020204" pitchFamily="34" charset="0"/>
              </a:rPr>
              <a:t>Computer </a:t>
            </a:r>
            <a:r>
              <a:rPr sz="800" spc="-5" dirty="0">
                <a:solidFill>
                  <a:srgbClr val="231F20"/>
                </a:solidFill>
                <a:latin typeface="Arial" panose="020B0604020202020204" pitchFamily="34" charset="0"/>
                <a:cs typeface="Arial" panose="020B0604020202020204" pitchFamily="34" charset="0"/>
              </a:rPr>
              <a:t>Suite/Classroom </a:t>
            </a:r>
            <a:r>
              <a:rPr sz="800" dirty="0">
                <a:solidFill>
                  <a:srgbClr val="231F20"/>
                </a:solidFill>
                <a:latin typeface="Arial" panose="020B0604020202020204" pitchFamily="34" charset="0"/>
                <a:cs typeface="Arial" panose="020B0604020202020204" pitchFamily="34" charset="0"/>
              </a:rPr>
              <a:t>with</a:t>
            </a:r>
            <a:r>
              <a:rPr sz="800" spc="-30"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laptops/tablets</a:t>
            </a:r>
            <a:endParaRPr sz="800" dirty="0">
              <a:latin typeface="Arial" panose="020B0604020202020204" pitchFamily="34" charset="0"/>
              <a:cs typeface="Arial" panose="020B0604020202020204" pitchFamily="34" charset="0"/>
            </a:endParaRPr>
          </a:p>
        </p:txBody>
      </p:sp>
      <p:sp>
        <p:nvSpPr>
          <p:cNvPr id="7" name="object 7"/>
          <p:cNvSpPr txBox="1"/>
          <p:nvPr/>
        </p:nvSpPr>
        <p:spPr>
          <a:xfrm>
            <a:off x="563299" y="3517307"/>
            <a:ext cx="2746375" cy="478790"/>
          </a:xfrm>
          <a:prstGeom prst="rect">
            <a:avLst/>
          </a:prstGeom>
        </p:spPr>
        <p:txBody>
          <a:bodyPr vert="horz" wrap="square" lIns="0" tIns="53340" rIns="0" bIns="0" rtlCol="0">
            <a:noAutofit/>
          </a:bodyPr>
          <a:lstStyle/>
          <a:p>
            <a:pPr marL="12700">
              <a:lnSpc>
                <a:spcPct val="100000"/>
              </a:lnSpc>
              <a:spcBef>
                <a:spcPts val="420"/>
              </a:spcBef>
            </a:pPr>
            <a:r>
              <a:rPr sz="800" b="1" dirty="0">
                <a:solidFill>
                  <a:srgbClr val="231F20"/>
                </a:solidFill>
                <a:latin typeface="Poppins"/>
                <a:cs typeface="Poppins"/>
              </a:rPr>
              <a:t>PREPARATION</a:t>
            </a:r>
            <a:r>
              <a:rPr sz="800" b="1" spc="-5" dirty="0">
                <a:solidFill>
                  <a:srgbClr val="231F20"/>
                </a:solidFill>
                <a:latin typeface="Poppins"/>
                <a:cs typeface="Poppins"/>
              </a:rPr>
              <a:t> </a:t>
            </a:r>
            <a:r>
              <a:rPr sz="800" b="1" dirty="0">
                <a:solidFill>
                  <a:srgbClr val="231F20"/>
                </a:solidFill>
                <a:latin typeface="Poppins"/>
                <a:cs typeface="Poppins"/>
              </a:rPr>
              <a:t>NEEDED</a:t>
            </a:r>
            <a:endParaRPr sz="800" dirty="0">
              <a:latin typeface="Poppins"/>
              <a:cs typeface="Poppins"/>
            </a:endParaRPr>
          </a:p>
          <a:p>
            <a:pPr marL="76200" marR="5080" indent="-64135">
              <a:lnSpc>
                <a:spcPct val="104200"/>
              </a:lnSpc>
              <a:spcBef>
                <a:spcPts val="285"/>
              </a:spcBef>
              <a:buChar char="•"/>
              <a:tabLst>
                <a:tab pos="76835" algn="l"/>
              </a:tabLst>
            </a:pPr>
            <a:r>
              <a:rPr sz="800" dirty="0">
                <a:solidFill>
                  <a:srgbClr val="231F20"/>
                </a:solidFill>
                <a:latin typeface="Arial" panose="020B0604020202020204" pitchFamily="34" charset="0"/>
                <a:cs typeface="Arial" panose="020B0604020202020204" pitchFamily="34" charset="0"/>
              </a:rPr>
              <a:t>Decide how you would like the class to </a:t>
            </a:r>
            <a:r>
              <a:rPr sz="800" spc="-5" dirty="0">
                <a:solidFill>
                  <a:srgbClr val="231F20"/>
                </a:solidFill>
                <a:latin typeface="Arial" panose="020B0604020202020204" pitchFamily="34" charset="0"/>
                <a:cs typeface="Arial" panose="020B0604020202020204" pitchFamily="34" charset="0"/>
              </a:rPr>
              <a:t>present </a:t>
            </a:r>
            <a:r>
              <a:rPr sz="800" dirty="0">
                <a:solidFill>
                  <a:srgbClr val="231F20"/>
                </a:solidFill>
                <a:latin typeface="Arial" panose="020B0604020202020204" pitchFamily="34" charset="0"/>
                <a:cs typeface="Arial" panose="020B0604020202020204" pitchFamily="34" charset="0"/>
              </a:rPr>
              <a:t>their</a:t>
            </a:r>
            <a:r>
              <a:rPr sz="800" spc="-65" dirty="0">
                <a:solidFill>
                  <a:srgbClr val="231F20"/>
                </a:solidFill>
                <a:latin typeface="Arial" panose="020B0604020202020204" pitchFamily="34" charset="0"/>
                <a:cs typeface="Arial" panose="020B0604020202020204" pitchFamily="34" charset="0"/>
              </a:rPr>
              <a:t> </a:t>
            </a:r>
            <a:r>
              <a:rPr sz="800" spc="-5" dirty="0">
                <a:solidFill>
                  <a:srgbClr val="231F20"/>
                </a:solidFill>
                <a:latin typeface="Arial" panose="020B0604020202020204" pitchFamily="34" charset="0"/>
                <a:cs typeface="Arial" panose="020B0604020202020204" pitchFamily="34" charset="0"/>
              </a:rPr>
              <a:t>group  research </a:t>
            </a:r>
            <a:r>
              <a:rPr sz="800" dirty="0">
                <a:solidFill>
                  <a:srgbClr val="231F20"/>
                </a:solidFill>
                <a:latin typeface="Arial" panose="020B0604020202020204" pitchFamily="34" charset="0"/>
                <a:cs typeface="Arial" panose="020B0604020202020204" pitchFamily="34" charset="0"/>
              </a:rPr>
              <a:t>and </a:t>
            </a:r>
            <a:r>
              <a:rPr sz="800" spc="-5" dirty="0">
                <a:solidFill>
                  <a:srgbClr val="231F20"/>
                </a:solidFill>
                <a:latin typeface="Arial" panose="020B0604020202020204" pitchFamily="34" charset="0"/>
                <a:cs typeface="Arial" panose="020B0604020202020204" pitchFamily="34" charset="0"/>
              </a:rPr>
              <a:t>restaurant</a:t>
            </a:r>
            <a:r>
              <a:rPr sz="800" dirty="0">
                <a:solidFill>
                  <a:srgbClr val="231F20"/>
                </a:solidFill>
                <a:latin typeface="Arial" panose="020B0604020202020204" pitchFamily="34" charset="0"/>
                <a:cs typeface="Arial" panose="020B0604020202020204" pitchFamily="34" charset="0"/>
              </a:rPr>
              <a:t> plans</a:t>
            </a:r>
            <a:endParaRPr sz="800" dirty="0">
              <a:latin typeface="Arial" panose="020B0604020202020204" pitchFamily="34" charset="0"/>
              <a:cs typeface="Arial" panose="020B0604020202020204" pitchFamily="34" charset="0"/>
            </a:endParaRPr>
          </a:p>
        </p:txBody>
      </p:sp>
      <p:sp>
        <p:nvSpPr>
          <p:cNvPr id="8" name="object 8"/>
          <p:cNvSpPr txBox="1"/>
          <p:nvPr/>
        </p:nvSpPr>
        <p:spPr>
          <a:xfrm>
            <a:off x="563299" y="4133307"/>
            <a:ext cx="2755900" cy="2055495"/>
          </a:xfrm>
          <a:prstGeom prst="rect">
            <a:avLst/>
          </a:prstGeom>
        </p:spPr>
        <p:txBody>
          <a:bodyPr vert="horz" wrap="square" lIns="0" tIns="53340" rIns="0" bIns="0" rtlCol="0">
            <a:noAutofit/>
          </a:bodyPr>
          <a:lstStyle/>
          <a:p>
            <a:pPr marL="12700">
              <a:lnSpc>
                <a:spcPct val="100000"/>
              </a:lnSpc>
              <a:spcBef>
                <a:spcPts val="420"/>
              </a:spcBef>
            </a:pPr>
            <a:r>
              <a:rPr sz="800" b="1" dirty="0">
                <a:solidFill>
                  <a:srgbClr val="231F20"/>
                </a:solidFill>
                <a:latin typeface="Poppins"/>
                <a:cs typeface="Poppins"/>
              </a:rPr>
              <a:t>NATIONAL CURRICULUM</a:t>
            </a:r>
            <a:r>
              <a:rPr sz="800" b="1" spc="-5" dirty="0">
                <a:solidFill>
                  <a:srgbClr val="231F20"/>
                </a:solidFill>
                <a:latin typeface="Poppins"/>
                <a:cs typeface="Poppins"/>
              </a:rPr>
              <a:t> </a:t>
            </a:r>
            <a:r>
              <a:rPr sz="800" b="1" dirty="0">
                <a:solidFill>
                  <a:srgbClr val="231F20"/>
                </a:solidFill>
                <a:latin typeface="Poppins"/>
                <a:cs typeface="Poppins"/>
              </a:rPr>
              <a:t>LINKS</a:t>
            </a:r>
            <a:endParaRPr sz="800" dirty="0">
              <a:latin typeface="Poppins"/>
              <a:cs typeface="Poppins"/>
            </a:endParaRPr>
          </a:p>
          <a:p>
            <a:pPr marL="12700" marR="76200">
              <a:lnSpc>
                <a:spcPct val="104200"/>
              </a:lnSpc>
              <a:spcBef>
                <a:spcPts val="285"/>
              </a:spcBef>
            </a:pPr>
            <a:r>
              <a:rPr sz="800" b="1" dirty="0">
                <a:solidFill>
                  <a:srgbClr val="231F20"/>
                </a:solidFill>
                <a:latin typeface="Arial" panose="020B0604020202020204" pitchFamily="34" charset="0"/>
                <a:cs typeface="Arial" panose="020B0604020202020204" pitchFamily="34" charset="0"/>
              </a:rPr>
              <a:t>Computing </a:t>
            </a:r>
            <a:r>
              <a:rPr sz="800" dirty="0">
                <a:solidFill>
                  <a:srgbClr val="231F20"/>
                </a:solidFill>
                <a:latin typeface="Arial" panose="020B0604020202020204" pitchFamily="34" charset="0"/>
                <a:cs typeface="Arial" panose="020B0604020202020204" pitchFamily="34" charset="0"/>
              </a:rPr>
              <a:t>- Pupils </a:t>
            </a:r>
            <a:r>
              <a:rPr sz="800" spc="-5" dirty="0">
                <a:solidFill>
                  <a:srgbClr val="231F20"/>
                </a:solidFill>
                <a:latin typeface="Arial" panose="020B0604020202020204" pitchFamily="34" charset="0"/>
                <a:cs typeface="Arial" panose="020B0604020202020204" pitchFamily="34" charset="0"/>
              </a:rPr>
              <a:t>are responsible, </a:t>
            </a:r>
            <a:r>
              <a:rPr sz="800" dirty="0">
                <a:solidFill>
                  <a:srgbClr val="231F20"/>
                </a:solidFill>
                <a:latin typeface="Arial" panose="020B0604020202020204" pitchFamily="34" charset="0"/>
                <a:cs typeface="Arial" panose="020B0604020202020204" pitchFamily="34" charset="0"/>
              </a:rPr>
              <a:t>competent,</a:t>
            </a:r>
            <a:r>
              <a:rPr sz="800" spc="-45"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confident  and </a:t>
            </a:r>
            <a:r>
              <a:rPr sz="800" spc="-5" dirty="0">
                <a:solidFill>
                  <a:srgbClr val="231F20"/>
                </a:solidFill>
                <a:latin typeface="Arial" panose="020B0604020202020204" pitchFamily="34" charset="0"/>
                <a:cs typeface="Arial" panose="020B0604020202020204" pitchFamily="34" charset="0"/>
              </a:rPr>
              <a:t>creative </a:t>
            </a:r>
            <a:r>
              <a:rPr sz="800" dirty="0">
                <a:solidFill>
                  <a:srgbClr val="231F20"/>
                </a:solidFill>
                <a:latin typeface="Arial" panose="020B0604020202020204" pitchFamily="34" charset="0"/>
                <a:cs typeface="Arial" panose="020B0604020202020204" pitchFamily="34" charset="0"/>
              </a:rPr>
              <a:t>users of information and communication  technology</a:t>
            </a:r>
            <a:endParaRPr sz="800" dirty="0">
              <a:latin typeface="Arial" panose="020B0604020202020204" pitchFamily="34" charset="0"/>
              <a:cs typeface="Arial" panose="020B0604020202020204" pitchFamily="34" charset="0"/>
            </a:endParaRPr>
          </a:p>
          <a:p>
            <a:pPr marL="12700" marR="5080">
              <a:lnSpc>
                <a:spcPct val="104200"/>
              </a:lnSpc>
              <a:spcBef>
                <a:spcPts val="280"/>
              </a:spcBef>
            </a:pPr>
            <a:r>
              <a:rPr sz="800" b="1" dirty="0">
                <a:solidFill>
                  <a:srgbClr val="231F20"/>
                </a:solidFill>
                <a:latin typeface="Arial" panose="020B0604020202020204" pitchFamily="34" charset="0"/>
                <a:cs typeface="Arial" panose="020B0604020202020204" pitchFamily="34" charset="0"/>
              </a:rPr>
              <a:t>Spoken English </a:t>
            </a:r>
            <a:r>
              <a:rPr sz="800" dirty="0">
                <a:solidFill>
                  <a:srgbClr val="231F20"/>
                </a:solidFill>
                <a:latin typeface="Arial" panose="020B0604020202020204" pitchFamily="34" charset="0"/>
                <a:cs typeface="Arial" panose="020B0604020202020204" pitchFamily="34" charset="0"/>
              </a:rPr>
              <a:t>- Giving short speeches and</a:t>
            </a:r>
            <a:r>
              <a:rPr sz="800" spc="-45" dirty="0">
                <a:solidFill>
                  <a:srgbClr val="231F20"/>
                </a:solidFill>
                <a:latin typeface="Arial" panose="020B0604020202020204" pitchFamily="34" charset="0"/>
                <a:cs typeface="Arial" panose="020B0604020202020204" pitchFamily="34" charset="0"/>
              </a:rPr>
              <a:t> </a:t>
            </a:r>
            <a:r>
              <a:rPr sz="800" spc="-5" dirty="0">
                <a:solidFill>
                  <a:srgbClr val="231F20"/>
                </a:solidFill>
                <a:latin typeface="Arial" panose="020B0604020202020204" pitchFamily="34" charset="0"/>
                <a:cs typeface="Arial" panose="020B0604020202020204" pitchFamily="34" charset="0"/>
              </a:rPr>
              <a:t>presentations,  expressing </a:t>
            </a:r>
            <a:r>
              <a:rPr sz="800" dirty="0">
                <a:solidFill>
                  <a:srgbClr val="231F20"/>
                </a:solidFill>
                <a:latin typeface="Arial" panose="020B0604020202020204" pitchFamily="34" charset="0"/>
                <a:cs typeface="Arial" panose="020B0604020202020204" pitchFamily="34" charset="0"/>
              </a:rPr>
              <a:t>their own ideas and keeping to the</a:t>
            </a:r>
            <a:r>
              <a:rPr sz="800" spc="-20"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point</a:t>
            </a:r>
            <a:endParaRPr sz="800" dirty="0">
              <a:latin typeface="Arial" panose="020B0604020202020204" pitchFamily="34" charset="0"/>
              <a:cs typeface="Arial" panose="020B0604020202020204" pitchFamily="34" charset="0"/>
            </a:endParaRPr>
          </a:p>
          <a:p>
            <a:pPr marL="12700">
              <a:lnSpc>
                <a:spcPct val="100000"/>
              </a:lnSpc>
              <a:spcBef>
                <a:spcPts val="325"/>
              </a:spcBef>
            </a:pPr>
            <a:r>
              <a:rPr sz="800" b="1" dirty="0">
                <a:solidFill>
                  <a:srgbClr val="231F20"/>
                </a:solidFill>
                <a:latin typeface="Arial" panose="020B0604020202020204" pitchFamily="34" charset="0"/>
                <a:cs typeface="Arial" panose="020B0604020202020204" pitchFamily="34" charset="0"/>
              </a:rPr>
              <a:t>Design and</a:t>
            </a:r>
            <a:r>
              <a:rPr sz="800" b="1" spc="-5" dirty="0">
                <a:solidFill>
                  <a:srgbClr val="231F20"/>
                </a:solidFill>
                <a:latin typeface="Arial" panose="020B0604020202020204" pitchFamily="34" charset="0"/>
                <a:cs typeface="Arial" panose="020B0604020202020204" pitchFamily="34" charset="0"/>
              </a:rPr>
              <a:t> </a:t>
            </a:r>
            <a:r>
              <a:rPr sz="800" b="1" dirty="0">
                <a:solidFill>
                  <a:srgbClr val="231F20"/>
                </a:solidFill>
                <a:latin typeface="Arial" panose="020B0604020202020204" pitchFamily="34" charset="0"/>
                <a:cs typeface="Arial" panose="020B0604020202020204" pitchFamily="34" charset="0"/>
              </a:rPr>
              <a:t>technology</a:t>
            </a:r>
            <a:endParaRPr sz="800" dirty="0">
              <a:latin typeface="Arial" panose="020B0604020202020204" pitchFamily="34" charset="0"/>
              <a:cs typeface="Arial" panose="020B0604020202020204" pitchFamily="34" charset="0"/>
            </a:endParaRPr>
          </a:p>
          <a:p>
            <a:pPr marL="76200" marR="90805" indent="-64135">
              <a:lnSpc>
                <a:spcPct val="104200"/>
              </a:lnSpc>
              <a:spcBef>
                <a:spcPts val="285"/>
              </a:spcBef>
              <a:buChar char="•"/>
              <a:tabLst>
                <a:tab pos="76835" algn="l"/>
              </a:tabLst>
            </a:pPr>
            <a:r>
              <a:rPr sz="800" dirty="0">
                <a:solidFill>
                  <a:srgbClr val="231F20"/>
                </a:solidFill>
                <a:latin typeface="Arial" panose="020B0604020202020204" pitchFamily="34" charset="0"/>
                <a:cs typeface="Arial" panose="020B0604020202020204" pitchFamily="34" charset="0"/>
              </a:rPr>
              <a:t>Investigate new and emerging technologies</a:t>
            </a:r>
          </a:p>
          <a:p>
            <a:pPr marL="76200" marR="145415" indent="-64135">
              <a:lnSpc>
                <a:spcPct val="104200"/>
              </a:lnSpc>
              <a:spcBef>
                <a:spcPts val="280"/>
              </a:spcBef>
              <a:buChar char="•"/>
              <a:tabLst>
                <a:tab pos="76835" algn="l"/>
              </a:tabLst>
            </a:pPr>
            <a:r>
              <a:rPr sz="800" dirty="0">
                <a:solidFill>
                  <a:srgbClr val="231F20"/>
                </a:solidFill>
                <a:latin typeface="Arial" panose="020B0604020202020204" pitchFamily="34" charset="0"/>
                <a:cs typeface="Arial" panose="020B0604020202020204" pitchFamily="34" charset="0"/>
              </a:rPr>
              <a:t>Understand developments in design and </a:t>
            </a:r>
            <a:r>
              <a:rPr sz="800" spc="-10" dirty="0">
                <a:solidFill>
                  <a:srgbClr val="231F20"/>
                </a:solidFill>
                <a:latin typeface="Arial" panose="020B0604020202020204" pitchFamily="34" charset="0"/>
                <a:cs typeface="Arial" panose="020B0604020202020204" pitchFamily="34" charset="0"/>
              </a:rPr>
              <a:t>technology,</a:t>
            </a:r>
            <a:r>
              <a:rPr sz="800" spc="-50"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its  impacts on individuals, society and the </a:t>
            </a:r>
            <a:r>
              <a:rPr sz="800" spc="-5" dirty="0">
                <a:solidFill>
                  <a:srgbClr val="231F20"/>
                </a:solidFill>
                <a:latin typeface="Arial" panose="020B0604020202020204" pitchFamily="34" charset="0"/>
                <a:cs typeface="Arial" panose="020B0604020202020204" pitchFamily="34" charset="0"/>
              </a:rPr>
              <a:t>environments,  </a:t>
            </a:r>
            <a:r>
              <a:rPr sz="800" dirty="0">
                <a:solidFill>
                  <a:srgbClr val="231F20"/>
                </a:solidFill>
                <a:latin typeface="Arial" panose="020B0604020202020204" pitchFamily="34" charset="0"/>
                <a:cs typeface="Arial" panose="020B0604020202020204" pitchFamily="34" charset="0"/>
              </a:rPr>
              <a:t>and the </a:t>
            </a:r>
            <a:r>
              <a:rPr sz="800" spc="-5" dirty="0">
                <a:solidFill>
                  <a:srgbClr val="231F20"/>
                </a:solidFill>
                <a:latin typeface="Arial" panose="020B0604020202020204" pitchFamily="34" charset="0"/>
                <a:cs typeface="Arial" panose="020B0604020202020204" pitchFamily="34" charset="0"/>
              </a:rPr>
              <a:t>responsibilities </a:t>
            </a:r>
            <a:r>
              <a:rPr sz="800" dirty="0">
                <a:solidFill>
                  <a:srgbClr val="231F20"/>
                </a:solidFill>
                <a:latin typeface="Arial" panose="020B0604020202020204" pitchFamily="34" charset="0"/>
                <a:cs typeface="Arial" panose="020B0604020202020204" pitchFamily="34" charset="0"/>
              </a:rPr>
              <a:t>of designers, engineers and  technologists</a:t>
            </a:r>
            <a:endParaRPr sz="800" dirty="0">
              <a:latin typeface="Arial" panose="020B0604020202020204" pitchFamily="34" charset="0"/>
              <a:cs typeface="Arial" panose="020B0604020202020204" pitchFamily="34" charset="0"/>
            </a:endParaRPr>
          </a:p>
          <a:p>
            <a:pPr marL="76200" marR="90805" indent="-64135">
              <a:lnSpc>
                <a:spcPct val="104200"/>
              </a:lnSpc>
              <a:spcBef>
                <a:spcPts val="285"/>
              </a:spcBef>
              <a:buChar char="•"/>
              <a:tabLst>
                <a:tab pos="76835" algn="l"/>
              </a:tabLst>
            </a:pPr>
            <a:r>
              <a:rPr sz="800" dirty="0">
                <a:solidFill>
                  <a:srgbClr val="231F20"/>
                </a:solidFill>
                <a:latin typeface="Arial" panose="020B0604020202020204" pitchFamily="34" charset="0"/>
                <a:cs typeface="Arial" panose="020B0604020202020204" pitchFamily="34" charset="0"/>
              </a:rPr>
              <a:t>Develop and communicate design ideas using</a:t>
            </a:r>
            <a:r>
              <a:rPr sz="800" spc="-100"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annotated  sketches</a:t>
            </a:r>
            <a:endParaRPr sz="800" dirty="0">
              <a:latin typeface="Arial" panose="020B0604020202020204" pitchFamily="34" charset="0"/>
              <a:cs typeface="Arial" panose="020B0604020202020204" pitchFamily="34" charset="0"/>
            </a:endParaRPr>
          </a:p>
        </p:txBody>
      </p:sp>
      <p:sp>
        <p:nvSpPr>
          <p:cNvPr id="10" name="object 10"/>
          <p:cNvSpPr txBox="1"/>
          <p:nvPr/>
        </p:nvSpPr>
        <p:spPr>
          <a:xfrm>
            <a:off x="3690000" y="2051071"/>
            <a:ext cx="1087120" cy="1042669"/>
          </a:xfrm>
          <a:prstGeom prst="rect">
            <a:avLst/>
          </a:prstGeom>
        </p:spPr>
        <p:txBody>
          <a:bodyPr vert="horz" wrap="square" lIns="0" tIns="17780" rIns="0" bIns="0" rtlCol="0">
            <a:noAutofit/>
          </a:bodyPr>
          <a:lstStyle/>
          <a:p>
            <a:pPr marR="71755">
              <a:lnSpc>
                <a:spcPts val="700"/>
              </a:lnSpc>
              <a:spcBef>
                <a:spcPts val="140"/>
              </a:spcBef>
            </a:pPr>
            <a:r>
              <a:rPr sz="600" b="1" dirty="0">
                <a:solidFill>
                  <a:srgbClr val="231F20"/>
                </a:solidFill>
                <a:latin typeface="Arial" panose="020B0604020202020204" pitchFamily="34" charset="0"/>
                <a:cs typeface="Arial" panose="020B0604020202020204" pitchFamily="34" charset="0"/>
              </a:rPr>
              <a:t>How is </a:t>
            </a:r>
            <a:r>
              <a:rPr sz="600" b="1" spc="-20" dirty="0">
                <a:solidFill>
                  <a:srgbClr val="231F20"/>
                </a:solidFill>
                <a:latin typeface="Arial" panose="020B0604020202020204" pitchFamily="34" charset="0"/>
                <a:cs typeface="Arial" panose="020B0604020202020204" pitchFamily="34" charset="0"/>
              </a:rPr>
              <a:t>Tech </a:t>
            </a:r>
            <a:r>
              <a:rPr sz="600" b="1" dirty="0">
                <a:solidFill>
                  <a:srgbClr val="231F20"/>
                </a:solidFill>
                <a:latin typeface="Arial" panose="020B0604020202020204" pitchFamily="34" charset="0"/>
                <a:cs typeface="Arial" panose="020B0604020202020204" pitchFamily="34" charset="0"/>
              </a:rPr>
              <a:t>used for</a:t>
            </a:r>
            <a:r>
              <a:rPr sz="600" b="1" spc="-70"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Food?  (5</a:t>
            </a:r>
            <a:r>
              <a:rPr sz="600" b="1" spc="-5"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5080">
              <a:lnSpc>
                <a:spcPts val="700"/>
              </a:lnSpc>
              <a:spcBef>
                <a:spcPts val="280"/>
              </a:spcBef>
            </a:pPr>
            <a:r>
              <a:rPr sz="600" dirty="0">
                <a:solidFill>
                  <a:srgbClr val="231F20"/>
                </a:solidFill>
                <a:latin typeface="Arial" panose="020B0604020202020204" pitchFamily="34" charset="0"/>
                <a:cs typeface="Arial" panose="020B0604020202020204" pitchFamily="34" charset="0"/>
              </a:rPr>
              <a:t>Discuss the examples of food  technology in the </a:t>
            </a:r>
            <a:r>
              <a:rPr sz="600" spc="-5" dirty="0">
                <a:solidFill>
                  <a:srgbClr val="231F20"/>
                </a:solidFill>
                <a:latin typeface="Arial" panose="020B0604020202020204" pitchFamily="34" charset="0"/>
                <a:cs typeface="Arial" panose="020B0604020202020204" pitchFamily="34" charset="0"/>
              </a:rPr>
              <a:t>pictures </a:t>
            </a:r>
            <a:r>
              <a:rPr sz="600" dirty="0">
                <a:solidFill>
                  <a:srgbClr val="231F20"/>
                </a:solidFill>
                <a:latin typeface="Arial" panose="020B0604020202020204" pitchFamily="34" charset="0"/>
                <a:cs typeface="Arial" panose="020B0604020202020204" pitchFamily="34" charset="0"/>
              </a:rPr>
              <a:t>on  the </a:t>
            </a:r>
            <a:r>
              <a:rPr sz="600" spc="-20" dirty="0">
                <a:solidFill>
                  <a:srgbClr val="231F20"/>
                </a:solidFill>
                <a:latin typeface="Arial" panose="020B0604020202020204" pitchFamily="34" charset="0"/>
                <a:cs typeface="Arial" panose="020B0604020202020204" pitchFamily="34" charset="0"/>
              </a:rPr>
              <a:t>PPT. </a:t>
            </a:r>
            <a:r>
              <a:rPr sz="600" dirty="0">
                <a:solidFill>
                  <a:srgbClr val="231F20"/>
                </a:solidFill>
                <a:latin typeface="Arial" panose="020B0604020202020204" pitchFamily="34" charset="0"/>
                <a:cs typeface="Arial" panose="020B0604020202020204" pitchFamily="34" charset="0"/>
              </a:rPr>
              <a:t>Can the students</a:t>
            </a:r>
            <a:r>
              <a:rPr sz="600" spc="-7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think  of any other examples?</a:t>
            </a:r>
            <a:r>
              <a:rPr sz="600" spc="-5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How</a:t>
            </a:r>
            <a:endParaRPr sz="600" dirty="0">
              <a:latin typeface="Arial" panose="020B0604020202020204" pitchFamily="34" charset="0"/>
              <a:cs typeface="Arial" panose="020B0604020202020204" pitchFamily="34" charset="0"/>
            </a:endParaRPr>
          </a:p>
          <a:p>
            <a:pPr marR="16510">
              <a:lnSpc>
                <a:spcPts val="700"/>
              </a:lnSpc>
              <a:spcBef>
                <a:spcPts val="5"/>
              </a:spcBef>
            </a:pPr>
            <a:r>
              <a:rPr sz="600" dirty="0">
                <a:solidFill>
                  <a:srgbClr val="231F20"/>
                </a:solidFill>
                <a:latin typeface="Arial" panose="020B0604020202020204" pitchFamily="34" charset="0"/>
                <a:cs typeface="Arial" panose="020B0604020202020204" pitchFamily="34" charset="0"/>
              </a:rPr>
              <a:t>is technology shaping the way  food is </a:t>
            </a:r>
            <a:r>
              <a:rPr sz="600" spc="-5" dirty="0">
                <a:solidFill>
                  <a:srgbClr val="231F20"/>
                </a:solidFill>
                <a:latin typeface="Arial" panose="020B0604020202020204" pitchFamily="34" charset="0"/>
                <a:cs typeface="Arial" panose="020B0604020202020204" pitchFamily="34" charset="0"/>
              </a:rPr>
              <a:t>produced, </a:t>
            </a:r>
            <a:r>
              <a:rPr sz="600" dirty="0">
                <a:solidFill>
                  <a:srgbClr val="231F20"/>
                </a:solidFill>
                <a:latin typeface="Arial" panose="020B0604020202020204" pitchFamily="34" charset="0"/>
                <a:cs typeface="Arial" panose="020B0604020202020204" pitchFamily="34" charset="0"/>
              </a:rPr>
              <a:t>sold,</a:t>
            </a:r>
            <a:r>
              <a:rPr sz="600" spc="-6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cooked  and </a:t>
            </a:r>
            <a:r>
              <a:rPr sz="600" spc="-5" dirty="0">
                <a:solidFill>
                  <a:srgbClr val="231F20"/>
                </a:solidFill>
                <a:latin typeface="Arial" panose="020B0604020202020204" pitchFamily="34" charset="0"/>
                <a:cs typeface="Arial" panose="020B0604020202020204" pitchFamily="34" charset="0"/>
              </a:rPr>
              <a:t>preserved? </a:t>
            </a:r>
            <a:r>
              <a:rPr sz="600" dirty="0">
                <a:solidFill>
                  <a:srgbClr val="231F20"/>
                </a:solidFill>
                <a:latin typeface="Arial" panose="020B0604020202020204" pitchFamily="34" charset="0"/>
                <a:cs typeface="Arial" panose="020B0604020202020204" pitchFamily="34" charset="0"/>
              </a:rPr>
              <a:t>How has food  technology evolved since the  students </a:t>
            </a:r>
            <a:r>
              <a:rPr sz="600" spc="-5" dirty="0">
                <a:solidFill>
                  <a:srgbClr val="231F20"/>
                </a:solidFill>
                <a:latin typeface="Arial" panose="020B0604020202020204" pitchFamily="34" charset="0"/>
                <a:cs typeface="Arial" panose="020B0604020202020204" pitchFamily="34" charset="0"/>
              </a:rPr>
              <a:t>were</a:t>
            </a:r>
            <a:r>
              <a:rPr sz="600" spc="-1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younger?</a:t>
            </a:r>
            <a:endParaRPr sz="600" dirty="0">
              <a:latin typeface="Arial" panose="020B0604020202020204" pitchFamily="34" charset="0"/>
              <a:cs typeface="Arial" panose="020B0604020202020204" pitchFamily="34" charset="0"/>
            </a:endParaRPr>
          </a:p>
        </p:txBody>
      </p:sp>
      <p:sp>
        <p:nvSpPr>
          <p:cNvPr id="11" name="object 11"/>
          <p:cNvSpPr txBox="1"/>
          <p:nvPr/>
        </p:nvSpPr>
        <p:spPr>
          <a:xfrm>
            <a:off x="7433002" y="6177853"/>
            <a:ext cx="1496695" cy="1131570"/>
          </a:xfrm>
          <a:prstGeom prst="rect">
            <a:avLst/>
          </a:prstGeom>
        </p:spPr>
        <p:txBody>
          <a:bodyPr vert="horz" wrap="square" lIns="0" tIns="17780" rIns="0" bIns="0" rtlCol="0">
            <a:noAutofit/>
          </a:bodyPr>
          <a:lstStyle/>
          <a:p>
            <a:pPr marR="12065">
              <a:lnSpc>
                <a:spcPts val="700"/>
              </a:lnSpc>
              <a:spcBef>
                <a:spcPts val="140"/>
              </a:spcBef>
            </a:pPr>
            <a:r>
              <a:rPr sz="600" b="1" dirty="0">
                <a:solidFill>
                  <a:srgbClr val="231F20"/>
                </a:solidFill>
                <a:latin typeface="Arial" panose="020B0604020202020204" pitchFamily="34" charset="0"/>
                <a:cs typeface="Arial" panose="020B0604020202020204" pitchFamily="34" charset="0"/>
              </a:rPr>
              <a:t>What </a:t>
            </a:r>
            <a:r>
              <a:rPr sz="600" b="1" spc="-5" dirty="0">
                <a:solidFill>
                  <a:srgbClr val="231F20"/>
                </a:solidFill>
                <a:latin typeface="Arial" panose="020B0604020202020204" pitchFamily="34" charset="0"/>
                <a:cs typeface="Arial" panose="020B0604020202020204" pitchFamily="34" charset="0"/>
              </a:rPr>
              <a:t>careers </a:t>
            </a:r>
            <a:r>
              <a:rPr sz="600" b="1" dirty="0">
                <a:solidFill>
                  <a:srgbClr val="231F20"/>
                </a:solidFill>
                <a:latin typeface="Arial" panose="020B0604020202020204" pitchFamily="34" charset="0"/>
                <a:cs typeface="Arial" panose="020B0604020202020204" pitchFamily="34" charset="0"/>
              </a:rPr>
              <a:t>could you </a:t>
            </a:r>
            <a:r>
              <a:rPr sz="600" b="1" spc="-5" dirty="0">
                <a:solidFill>
                  <a:srgbClr val="231F20"/>
                </a:solidFill>
                <a:latin typeface="Arial" panose="020B0604020202020204" pitchFamily="34" charset="0"/>
                <a:cs typeface="Arial" panose="020B0604020202020204" pitchFamily="34" charset="0"/>
              </a:rPr>
              <a:t>aspire </a:t>
            </a:r>
            <a:r>
              <a:rPr sz="600" b="1" dirty="0">
                <a:solidFill>
                  <a:srgbClr val="231F20"/>
                </a:solidFill>
                <a:latin typeface="Arial" panose="020B0604020202020204" pitchFamily="34" charset="0"/>
                <a:cs typeface="Arial" panose="020B0604020202020204" pitchFamily="34" charset="0"/>
              </a:rPr>
              <a:t>to have</a:t>
            </a:r>
            <a:r>
              <a:rPr sz="600" b="1" spc="-55"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in  </a:t>
            </a:r>
            <a:r>
              <a:rPr sz="600" b="1" spc="-20" dirty="0">
                <a:solidFill>
                  <a:srgbClr val="231F20"/>
                </a:solidFill>
                <a:latin typeface="Arial" panose="020B0604020202020204" pitchFamily="34" charset="0"/>
                <a:cs typeface="Arial" panose="020B0604020202020204" pitchFamily="34" charset="0"/>
              </a:rPr>
              <a:t>Tech </a:t>
            </a:r>
            <a:r>
              <a:rPr sz="600" b="1" dirty="0">
                <a:solidFill>
                  <a:srgbClr val="231F20"/>
                </a:solidFill>
                <a:latin typeface="Arial" panose="020B0604020202020204" pitchFamily="34" charset="0"/>
                <a:cs typeface="Arial" panose="020B0604020202020204" pitchFamily="34" charset="0"/>
              </a:rPr>
              <a:t>for Food? (5</a:t>
            </a:r>
            <a:r>
              <a:rPr sz="600" b="1" spc="5"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5080">
              <a:lnSpc>
                <a:spcPts val="700"/>
              </a:lnSpc>
              <a:spcBef>
                <a:spcPts val="280"/>
              </a:spcBef>
            </a:pPr>
            <a:r>
              <a:rPr sz="600" dirty="0">
                <a:solidFill>
                  <a:srgbClr val="231F20"/>
                </a:solidFill>
                <a:latin typeface="Arial" panose="020B0604020202020204" pitchFamily="34" charset="0"/>
                <a:cs typeface="Arial" panose="020B0604020202020204" pitchFamily="34" charset="0"/>
              </a:rPr>
              <a:t>Use the PPT slide to discuss the </a:t>
            </a:r>
            <a:r>
              <a:rPr sz="600" spc="-5" dirty="0">
                <a:solidFill>
                  <a:srgbClr val="231F20"/>
                </a:solidFill>
                <a:latin typeface="Arial" panose="020B0604020202020204" pitchFamily="34" charset="0"/>
                <a:cs typeface="Arial" panose="020B0604020202020204" pitchFamily="34" charset="0"/>
              </a:rPr>
              <a:t>careers  </a:t>
            </a:r>
            <a:r>
              <a:rPr sz="600" dirty="0">
                <a:solidFill>
                  <a:srgbClr val="231F20"/>
                </a:solidFill>
                <a:latin typeface="Arial" panose="020B0604020202020204" pitchFamily="34" charset="0"/>
                <a:cs typeface="Arial" panose="020B0604020202020204" pitchFamily="34" charset="0"/>
              </a:rPr>
              <a:t>which the students could pursue using or  designing the food tech </a:t>
            </a:r>
            <a:r>
              <a:rPr sz="600" spc="-5" dirty="0">
                <a:solidFill>
                  <a:srgbClr val="231F20"/>
                </a:solidFill>
                <a:latin typeface="Arial" panose="020B0604020202020204" pitchFamily="34" charset="0"/>
                <a:cs typeface="Arial" panose="020B0604020202020204" pitchFamily="34" charset="0"/>
              </a:rPr>
              <a:t>covered </a:t>
            </a:r>
            <a:r>
              <a:rPr sz="600" dirty="0">
                <a:solidFill>
                  <a:srgbClr val="231F20"/>
                </a:solidFill>
                <a:latin typeface="Arial" panose="020B0604020202020204" pitchFamily="34" charset="0"/>
                <a:cs typeface="Arial" panose="020B0604020202020204" pitchFamily="34" charset="0"/>
              </a:rPr>
              <a:t>in </a:t>
            </a:r>
            <a:r>
              <a:rPr sz="600" spc="-10" dirty="0">
                <a:solidFill>
                  <a:srgbClr val="231F20"/>
                </a:solidFill>
                <a:latin typeface="Arial" panose="020B0604020202020204" pitchFamily="34" charset="0"/>
                <a:cs typeface="Arial" panose="020B0604020202020204" pitchFamily="34" charset="0"/>
              </a:rPr>
              <a:t>today’s  </a:t>
            </a:r>
            <a:r>
              <a:rPr sz="600" dirty="0">
                <a:solidFill>
                  <a:srgbClr val="231F20"/>
                </a:solidFill>
                <a:latin typeface="Arial" panose="020B0604020202020204" pitchFamily="34" charset="0"/>
                <a:cs typeface="Arial" panose="020B0604020202020204" pitchFamily="34" charset="0"/>
              </a:rPr>
              <a:t>lesson. </a:t>
            </a:r>
            <a:r>
              <a:rPr sz="600" spc="-10" dirty="0">
                <a:solidFill>
                  <a:srgbClr val="231F20"/>
                </a:solidFill>
                <a:latin typeface="Arial" panose="020B0604020202020204" pitchFamily="34" charset="0"/>
                <a:cs typeface="Arial" panose="020B0604020202020204" pitchFamily="34" charset="0"/>
              </a:rPr>
              <a:t>Would </a:t>
            </a:r>
            <a:r>
              <a:rPr sz="600" dirty="0">
                <a:solidFill>
                  <a:srgbClr val="231F20"/>
                </a:solidFill>
                <a:latin typeface="Arial" panose="020B0604020202020204" pitchFamily="34" charset="0"/>
                <a:cs typeface="Arial" panose="020B0604020202020204" pitchFamily="34" charset="0"/>
              </a:rPr>
              <a:t>any of the students like a  </a:t>
            </a:r>
            <a:r>
              <a:rPr sz="600" spc="-5" dirty="0">
                <a:solidFill>
                  <a:srgbClr val="231F20"/>
                </a:solidFill>
                <a:latin typeface="Arial" panose="020B0604020202020204" pitchFamily="34" charset="0"/>
                <a:cs typeface="Arial" panose="020B0604020202020204" pitchFamily="34" charset="0"/>
              </a:rPr>
              <a:t>career </a:t>
            </a:r>
            <a:r>
              <a:rPr sz="600" dirty="0">
                <a:solidFill>
                  <a:srgbClr val="231F20"/>
                </a:solidFill>
                <a:latin typeface="Arial" panose="020B0604020202020204" pitchFamily="34" charset="0"/>
                <a:cs typeface="Arial" panose="020B0604020202020204" pitchFamily="34" charset="0"/>
              </a:rPr>
              <a:t>designing and </a:t>
            </a:r>
            <a:r>
              <a:rPr sz="600" spc="-5" dirty="0">
                <a:solidFill>
                  <a:srgbClr val="231F20"/>
                </a:solidFill>
                <a:latin typeface="Arial" panose="020B0604020202020204" pitchFamily="34" charset="0"/>
                <a:cs typeface="Arial" panose="020B0604020202020204" pitchFamily="34" charset="0"/>
              </a:rPr>
              <a:t>creating </a:t>
            </a:r>
            <a:r>
              <a:rPr sz="600" dirty="0">
                <a:solidFill>
                  <a:srgbClr val="231F20"/>
                </a:solidFill>
                <a:latin typeface="Arial" panose="020B0604020202020204" pitchFamily="34" charset="0"/>
                <a:cs typeface="Arial" panose="020B0604020202020204" pitchFamily="34" charset="0"/>
              </a:rPr>
              <a:t>the food</a:t>
            </a:r>
            <a:r>
              <a:rPr sz="600" spc="-5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tech  of the </a:t>
            </a:r>
            <a:r>
              <a:rPr sz="600" spc="-5" dirty="0">
                <a:solidFill>
                  <a:srgbClr val="231F20"/>
                </a:solidFill>
                <a:latin typeface="Arial" panose="020B0604020202020204" pitchFamily="34" charset="0"/>
                <a:cs typeface="Arial" panose="020B0604020202020204" pitchFamily="34" charset="0"/>
              </a:rPr>
              <a:t>future? </a:t>
            </a:r>
            <a:r>
              <a:rPr sz="600" dirty="0">
                <a:solidFill>
                  <a:srgbClr val="231F20"/>
                </a:solidFill>
                <a:latin typeface="Arial" panose="020B0604020202020204" pitchFamily="34" charset="0"/>
                <a:cs typeface="Arial" panose="020B0604020202020204" pitchFamily="34" charset="0"/>
              </a:rPr>
              <a:t>Remind the students that  many people will be working with this tech  in the </a:t>
            </a:r>
            <a:r>
              <a:rPr sz="600" spc="-5" dirty="0">
                <a:solidFill>
                  <a:srgbClr val="231F20"/>
                </a:solidFill>
                <a:latin typeface="Arial" panose="020B0604020202020204" pitchFamily="34" charset="0"/>
                <a:cs typeface="Arial" panose="020B0604020202020204" pitchFamily="34" charset="0"/>
              </a:rPr>
              <a:t>future </a:t>
            </a:r>
            <a:r>
              <a:rPr sz="600" dirty="0">
                <a:solidFill>
                  <a:srgbClr val="231F20"/>
                </a:solidFill>
                <a:latin typeface="Arial" panose="020B0604020202020204" pitchFamily="34" charset="0"/>
                <a:cs typeface="Arial" panose="020B0604020202020204" pitchFamily="34" charset="0"/>
              </a:rPr>
              <a:t>and using it in their homes but  we also need people to continue to design  this</a:t>
            </a:r>
            <a:r>
              <a:rPr sz="600" spc="-5" dirty="0">
                <a:solidFill>
                  <a:srgbClr val="231F20"/>
                </a:solidFill>
                <a:latin typeface="Arial" panose="020B0604020202020204" pitchFamily="34" charset="0"/>
                <a:cs typeface="Arial" panose="020B0604020202020204" pitchFamily="34" charset="0"/>
              </a:rPr>
              <a:t> technology.</a:t>
            </a:r>
            <a:endParaRPr sz="600" dirty="0">
              <a:latin typeface="Arial" panose="020B0604020202020204" pitchFamily="34" charset="0"/>
              <a:cs typeface="Arial" panose="020B0604020202020204" pitchFamily="34" charset="0"/>
            </a:endParaRPr>
          </a:p>
        </p:txBody>
      </p:sp>
      <p:sp>
        <p:nvSpPr>
          <p:cNvPr id="12" name="object 12"/>
          <p:cNvSpPr txBox="1"/>
          <p:nvPr/>
        </p:nvSpPr>
        <p:spPr>
          <a:xfrm>
            <a:off x="3705871" y="5878829"/>
            <a:ext cx="209550"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4</a:t>
            </a:r>
            <a:endParaRPr sz="2300">
              <a:latin typeface="Poppins"/>
              <a:cs typeface="Poppins"/>
            </a:endParaRPr>
          </a:p>
        </p:txBody>
      </p:sp>
      <p:sp>
        <p:nvSpPr>
          <p:cNvPr id="13" name="object 13"/>
          <p:cNvSpPr txBox="1"/>
          <p:nvPr/>
        </p:nvSpPr>
        <p:spPr>
          <a:xfrm>
            <a:off x="3705871" y="6150178"/>
            <a:ext cx="3435985" cy="1202690"/>
          </a:xfrm>
          <a:prstGeom prst="rect">
            <a:avLst/>
          </a:prstGeom>
        </p:spPr>
        <p:txBody>
          <a:bodyPr vert="horz" wrap="square" lIns="0" tIns="45720" rIns="0" bIns="0" rtlCol="0">
            <a:noAutofit/>
          </a:bodyPr>
          <a:lstStyle/>
          <a:p>
            <a:pPr>
              <a:lnSpc>
                <a:spcPct val="100000"/>
              </a:lnSpc>
              <a:spcBef>
                <a:spcPts val="360"/>
              </a:spcBef>
            </a:pPr>
            <a:r>
              <a:rPr sz="600" b="1" dirty="0">
                <a:solidFill>
                  <a:srgbClr val="231F20"/>
                </a:solidFill>
                <a:latin typeface="Arial" panose="020B0604020202020204" pitchFamily="34" charset="0"/>
                <a:cs typeface="Arial" panose="020B0604020202020204" pitchFamily="34" charset="0"/>
              </a:rPr>
              <a:t>How is technology being used to </a:t>
            </a:r>
            <a:r>
              <a:rPr sz="600" b="1" spc="-5" dirty="0">
                <a:solidFill>
                  <a:srgbClr val="231F20"/>
                </a:solidFill>
                <a:latin typeface="Arial" panose="020B0604020202020204" pitchFamily="34" charset="0"/>
                <a:cs typeface="Arial" panose="020B0604020202020204" pitchFamily="34" charset="0"/>
              </a:rPr>
              <a:t>‘grow’ </a:t>
            </a:r>
            <a:r>
              <a:rPr sz="600" b="1" dirty="0">
                <a:solidFill>
                  <a:srgbClr val="231F20"/>
                </a:solidFill>
                <a:latin typeface="Arial" panose="020B0604020202020204" pitchFamily="34" charset="0"/>
                <a:cs typeface="Arial" panose="020B0604020202020204" pitchFamily="34" charset="0"/>
              </a:rPr>
              <a:t>edible meat? (20</a:t>
            </a:r>
            <a:r>
              <a:rPr sz="600" b="1" spc="-10"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a:lnSpc>
                <a:spcPts val="710"/>
              </a:lnSpc>
              <a:spcBef>
                <a:spcPts val="265"/>
              </a:spcBef>
            </a:pPr>
            <a:r>
              <a:rPr sz="600" dirty="0">
                <a:solidFill>
                  <a:srgbClr val="231F20"/>
                </a:solidFill>
                <a:latin typeface="Arial" panose="020B0604020202020204" pitchFamily="34" charset="0"/>
                <a:cs typeface="Arial" panose="020B0604020202020204" pitchFamily="34" charset="0"/>
              </a:rPr>
              <a:t>Ask the students if any of them have </a:t>
            </a:r>
            <a:r>
              <a:rPr sz="600" spc="-5" dirty="0">
                <a:solidFill>
                  <a:srgbClr val="231F20"/>
                </a:solidFill>
                <a:latin typeface="Arial" panose="020B0604020202020204" pitchFamily="34" charset="0"/>
                <a:cs typeface="Arial" panose="020B0604020202020204" pitchFamily="34" charset="0"/>
              </a:rPr>
              <a:t>heard </a:t>
            </a:r>
            <a:r>
              <a:rPr sz="600" dirty="0">
                <a:solidFill>
                  <a:srgbClr val="231F20"/>
                </a:solidFill>
                <a:latin typeface="Arial" panose="020B0604020202020204" pitchFamily="34" charset="0"/>
                <a:cs typeface="Arial" panose="020B0604020202020204" pitchFamily="34" charset="0"/>
              </a:rPr>
              <a:t>of ‘lab </a:t>
            </a:r>
            <a:r>
              <a:rPr sz="600" spc="-5" dirty="0">
                <a:solidFill>
                  <a:srgbClr val="231F20"/>
                </a:solidFill>
                <a:latin typeface="Arial" panose="020B0604020202020204" pitchFamily="34" charset="0"/>
                <a:cs typeface="Arial" panose="020B0604020202020204" pitchFamily="34" charset="0"/>
              </a:rPr>
              <a:t>grown </a:t>
            </a:r>
            <a:r>
              <a:rPr sz="600" dirty="0">
                <a:solidFill>
                  <a:srgbClr val="231F20"/>
                </a:solidFill>
                <a:latin typeface="Arial" panose="020B0604020202020204" pitchFamily="34" charset="0"/>
                <a:cs typeface="Arial" panose="020B0604020202020204" pitchFamily="34" charset="0"/>
              </a:rPr>
              <a:t>meat’</a:t>
            </a:r>
            <a:r>
              <a:rPr sz="600" spc="-5" dirty="0">
                <a:solidFill>
                  <a:srgbClr val="231F20"/>
                </a:solidFill>
                <a:latin typeface="Arial" panose="020B0604020202020204" pitchFamily="34" charset="0"/>
                <a:cs typeface="Arial" panose="020B0604020202020204" pitchFamily="34" charset="0"/>
              </a:rPr>
              <a:t> before</a:t>
            </a:r>
            <a:r>
              <a:rPr lang="en-GB" sz="600" spc="-5" dirty="0">
                <a:solidFill>
                  <a:srgbClr val="231F20"/>
                </a:solidFill>
                <a:latin typeface="Arial" panose="020B0604020202020204" pitchFamily="34" charset="0"/>
                <a:cs typeface="Arial" panose="020B0604020202020204" pitchFamily="34" charset="0"/>
              </a:rPr>
              <a:t>.</a:t>
            </a:r>
            <a:endParaRPr sz="600" dirty="0">
              <a:latin typeface="Arial" panose="020B0604020202020204" pitchFamily="34" charset="0"/>
              <a:cs typeface="Arial" panose="020B0604020202020204" pitchFamily="34" charset="0"/>
            </a:endParaRPr>
          </a:p>
          <a:p>
            <a:pPr marR="534670">
              <a:lnSpc>
                <a:spcPts val="700"/>
              </a:lnSpc>
              <a:spcBef>
                <a:spcPts val="30"/>
              </a:spcBef>
            </a:pPr>
            <a:r>
              <a:rPr sz="600" spc="-5" dirty="0">
                <a:solidFill>
                  <a:srgbClr val="231F20"/>
                </a:solidFill>
                <a:latin typeface="Arial" panose="020B0604020202020204" pitchFamily="34" charset="0"/>
                <a:cs typeface="Arial" panose="020B0604020202020204" pitchFamily="34" charset="0"/>
              </a:rPr>
              <a:t>Watch </a:t>
            </a:r>
            <a:r>
              <a:rPr sz="600" dirty="0">
                <a:solidFill>
                  <a:srgbClr val="231F20"/>
                </a:solidFill>
                <a:latin typeface="Arial" panose="020B0604020202020204" pitchFamily="34" charset="0"/>
                <a:cs typeface="Arial" panose="020B0604020202020204" pitchFamily="34" charset="0"/>
              </a:rPr>
              <a:t>the following video hyperlinked on the PowerPoint: </a:t>
            </a:r>
            <a:endParaRPr lang="en-GB" sz="600" dirty="0">
              <a:solidFill>
                <a:srgbClr val="231F20"/>
              </a:solidFill>
              <a:latin typeface="Arial" panose="020B0604020202020204" pitchFamily="34" charset="0"/>
              <a:cs typeface="Arial" panose="020B0604020202020204" pitchFamily="34" charset="0"/>
            </a:endParaRPr>
          </a:p>
          <a:p>
            <a:pPr marR="5080">
              <a:lnSpc>
                <a:spcPts val="650"/>
              </a:lnSpc>
              <a:spcBef>
                <a:spcPts val="270"/>
              </a:spcBef>
            </a:pPr>
            <a:r>
              <a:rPr lang="en-GB" sz="600" dirty="0">
                <a:solidFill>
                  <a:srgbClr val="231F20"/>
                </a:solidFill>
                <a:latin typeface="Arial" panose="020B0604020202020204" pitchFamily="34" charset="0"/>
                <a:cs typeface="Arial" panose="020B0604020202020204" pitchFamily="34" charset="0"/>
                <a:hlinkClick r:id="rId2"/>
              </a:rPr>
              <a:t>https://www.youtube.com/watch?v=wNlnSMe8imo</a:t>
            </a:r>
            <a:endParaRPr lang="en-GB" sz="600" dirty="0">
              <a:solidFill>
                <a:srgbClr val="231F20"/>
              </a:solidFill>
              <a:latin typeface="Arial" panose="020B0604020202020204" pitchFamily="34" charset="0"/>
              <a:cs typeface="Arial" panose="020B0604020202020204" pitchFamily="34" charset="0"/>
            </a:endParaRPr>
          </a:p>
          <a:p>
            <a:pPr marR="534670">
              <a:lnSpc>
                <a:spcPts val="700"/>
              </a:lnSpc>
              <a:spcBef>
                <a:spcPts val="30"/>
              </a:spcBef>
            </a:pPr>
            <a:endParaRPr lang="en-US" sz="600" u="sng" spc="-5" dirty="0">
              <a:solidFill>
                <a:srgbClr val="231F20"/>
              </a:solidFill>
              <a:uFill>
                <a:solidFill>
                  <a:srgbClr val="231F20"/>
                </a:solidFill>
              </a:uFill>
              <a:latin typeface="Arial" panose="020B0604020202020204" pitchFamily="34" charset="0"/>
              <a:cs typeface="Arial" panose="020B0604020202020204" pitchFamily="34" charset="0"/>
            </a:endParaRPr>
          </a:p>
          <a:p>
            <a:pPr marR="534670">
              <a:lnSpc>
                <a:spcPts val="700"/>
              </a:lnSpc>
              <a:spcBef>
                <a:spcPts val="30"/>
              </a:spcBef>
            </a:pPr>
            <a:r>
              <a:rPr sz="600" dirty="0">
                <a:solidFill>
                  <a:srgbClr val="231F20"/>
                </a:solidFill>
                <a:latin typeface="Arial" panose="020B0604020202020204" pitchFamily="34" charset="0"/>
                <a:cs typeface="Arial" panose="020B0604020202020204" pitchFamily="34" charset="0"/>
              </a:rPr>
              <a:t>After watching the video</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discuss:</a:t>
            </a:r>
            <a:endParaRPr sz="600" dirty="0">
              <a:latin typeface="Arial" panose="020B0604020202020204" pitchFamily="34" charset="0"/>
              <a:cs typeface="Arial" panose="020B0604020202020204" pitchFamily="34" charset="0"/>
            </a:endParaRPr>
          </a:p>
          <a:p>
            <a:pPr marL="50800" indent="-51435">
              <a:lnSpc>
                <a:spcPct val="100000"/>
              </a:lnSpc>
              <a:spcBef>
                <a:spcPts val="260"/>
              </a:spcBef>
              <a:buChar char="-"/>
              <a:tabLst>
                <a:tab pos="51435" algn="l"/>
              </a:tabLst>
            </a:pPr>
            <a:r>
              <a:rPr sz="600" dirty="0">
                <a:solidFill>
                  <a:srgbClr val="231F20"/>
                </a:solidFill>
                <a:latin typeface="Arial" panose="020B0604020202020204" pitchFamily="34" charset="0"/>
                <a:cs typeface="Arial" panose="020B0604020202020204" pitchFamily="34" charset="0"/>
              </a:rPr>
              <a:t>What do you think about lab </a:t>
            </a:r>
            <a:r>
              <a:rPr sz="600" spc="-5" dirty="0">
                <a:solidFill>
                  <a:srgbClr val="231F20"/>
                </a:solidFill>
                <a:latin typeface="Arial" panose="020B0604020202020204" pitchFamily="34" charset="0"/>
                <a:cs typeface="Arial" panose="020B0604020202020204" pitchFamily="34" charset="0"/>
              </a:rPr>
              <a:t>grown</a:t>
            </a:r>
            <a:r>
              <a:rPr sz="600" spc="-1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meat?</a:t>
            </a:r>
            <a:endParaRPr sz="600" dirty="0">
              <a:latin typeface="Arial" panose="020B0604020202020204" pitchFamily="34" charset="0"/>
              <a:cs typeface="Arial" panose="020B0604020202020204" pitchFamily="34" charset="0"/>
            </a:endParaRPr>
          </a:p>
          <a:p>
            <a:pPr marL="50800" indent="-51435">
              <a:lnSpc>
                <a:spcPct val="100000"/>
              </a:lnSpc>
              <a:buChar char="-"/>
              <a:tabLst>
                <a:tab pos="51435" algn="l"/>
              </a:tabLst>
            </a:pPr>
            <a:r>
              <a:rPr sz="600" dirty="0">
                <a:solidFill>
                  <a:srgbClr val="231F20"/>
                </a:solidFill>
                <a:latin typeface="Arial" panose="020B0604020202020204" pitchFamily="34" charset="0"/>
                <a:cs typeface="Arial" panose="020B0604020202020204" pitchFamily="34" charset="0"/>
              </a:rPr>
              <a:t>What </a:t>
            </a:r>
            <a:r>
              <a:rPr sz="600" spc="-5" dirty="0">
                <a:solidFill>
                  <a:srgbClr val="231F20"/>
                </a:solidFill>
                <a:latin typeface="Arial" panose="020B0604020202020204" pitchFamily="34" charset="0"/>
                <a:cs typeface="Arial" panose="020B0604020202020204" pitchFamily="34" charset="0"/>
              </a:rPr>
              <a:t>are </a:t>
            </a:r>
            <a:r>
              <a:rPr sz="600" dirty="0">
                <a:solidFill>
                  <a:srgbClr val="231F20"/>
                </a:solidFill>
                <a:latin typeface="Arial" panose="020B0604020202020204" pitchFamily="34" charset="0"/>
                <a:cs typeface="Arial" panose="020B0604020202020204" pitchFamily="34" charset="0"/>
              </a:rPr>
              <a:t>the limitations to lab </a:t>
            </a:r>
            <a:r>
              <a:rPr sz="600" spc="-5" dirty="0">
                <a:solidFill>
                  <a:srgbClr val="231F20"/>
                </a:solidFill>
                <a:latin typeface="Arial" panose="020B0604020202020204" pitchFamily="34" charset="0"/>
                <a:cs typeface="Arial" panose="020B0604020202020204" pitchFamily="34" charset="0"/>
              </a:rPr>
              <a:t>grown </a:t>
            </a:r>
            <a:r>
              <a:rPr sz="600" dirty="0">
                <a:solidFill>
                  <a:srgbClr val="231F20"/>
                </a:solidFill>
                <a:latin typeface="Arial" panose="020B0604020202020204" pitchFamily="34" charset="0"/>
                <a:cs typeface="Arial" panose="020B0604020202020204" pitchFamily="34" charset="0"/>
              </a:rPr>
              <a:t>meat at the moment? What </a:t>
            </a:r>
            <a:r>
              <a:rPr sz="600" spc="-5" dirty="0">
                <a:solidFill>
                  <a:srgbClr val="231F20"/>
                </a:solidFill>
                <a:latin typeface="Arial" panose="020B0604020202020204" pitchFamily="34" charset="0"/>
                <a:cs typeface="Arial" panose="020B0604020202020204" pitchFamily="34" charset="0"/>
              </a:rPr>
              <a:t>problems are </a:t>
            </a:r>
            <a:r>
              <a:rPr sz="600" dirty="0">
                <a:solidFill>
                  <a:srgbClr val="231F20"/>
                </a:solidFill>
                <a:latin typeface="Arial" panose="020B0604020202020204" pitchFamily="34" charset="0"/>
                <a:cs typeface="Arial" panose="020B0604020202020204" pitchFamily="34" charset="0"/>
              </a:rPr>
              <a:t>they trying to</a:t>
            </a:r>
            <a:r>
              <a:rPr sz="600" spc="-4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solve?</a:t>
            </a:r>
            <a:endParaRPr sz="600" dirty="0">
              <a:latin typeface="Arial" panose="020B0604020202020204" pitchFamily="34" charset="0"/>
              <a:cs typeface="Arial" panose="020B0604020202020204" pitchFamily="34" charset="0"/>
            </a:endParaRPr>
          </a:p>
          <a:p>
            <a:pPr marL="50800" indent="-51435">
              <a:lnSpc>
                <a:spcPct val="100000"/>
              </a:lnSpc>
              <a:buChar char="-"/>
              <a:tabLst>
                <a:tab pos="51435" algn="l"/>
              </a:tabLst>
            </a:pPr>
            <a:r>
              <a:rPr sz="600" dirty="0">
                <a:solidFill>
                  <a:srgbClr val="231F20"/>
                </a:solidFill>
                <a:latin typeface="Arial" panose="020B0604020202020204" pitchFamily="34" charset="0"/>
                <a:cs typeface="Arial" panose="020B0604020202020204" pitchFamily="34" charset="0"/>
              </a:rPr>
              <a:t>Why </a:t>
            </a:r>
            <a:r>
              <a:rPr sz="600" spc="-5" dirty="0">
                <a:solidFill>
                  <a:srgbClr val="231F20"/>
                </a:solidFill>
                <a:latin typeface="Arial" panose="020B0604020202020204" pitchFamily="34" charset="0"/>
                <a:cs typeface="Arial" panose="020B0604020202020204" pitchFamily="34" charset="0"/>
              </a:rPr>
              <a:t>are </a:t>
            </a:r>
            <a:r>
              <a:rPr sz="600" dirty="0">
                <a:solidFill>
                  <a:srgbClr val="231F20"/>
                </a:solidFill>
                <a:latin typeface="Arial" panose="020B0604020202020204" pitchFamily="34" charset="0"/>
                <a:cs typeface="Arial" panose="020B0604020202020204" pitchFamily="34" charset="0"/>
              </a:rPr>
              <a:t>the companies saying this advancement in technology will be good for the</a:t>
            </a:r>
            <a:r>
              <a:rPr sz="600" spc="-4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environment?</a:t>
            </a:r>
            <a:endParaRPr sz="600" dirty="0">
              <a:latin typeface="Arial" panose="020B0604020202020204" pitchFamily="34" charset="0"/>
              <a:cs typeface="Arial" panose="020B0604020202020204" pitchFamily="34" charset="0"/>
            </a:endParaRPr>
          </a:p>
          <a:p>
            <a:pPr marL="50800" indent="-51435">
              <a:lnSpc>
                <a:spcPct val="100000"/>
              </a:lnSpc>
              <a:buChar char="-"/>
              <a:tabLst>
                <a:tab pos="51435" algn="l"/>
              </a:tabLst>
            </a:pPr>
            <a:r>
              <a:rPr sz="600" dirty="0">
                <a:solidFill>
                  <a:srgbClr val="231F20"/>
                </a:solidFill>
                <a:latin typeface="Arial" panose="020B0604020202020204" pitchFamily="34" charset="0"/>
                <a:cs typeface="Arial" panose="020B0604020202020204" pitchFamily="34" charset="0"/>
              </a:rPr>
              <a:t>Why do you think animal charities like </a:t>
            </a:r>
            <a:r>
              <a:rPr sz="600" spc="-15" dirty="0">
                <a:solidFill>
                  <a:srgbClr val="231F20"/>
                </a:solidFill>
                <a:latin typeface="Arial" panose="020B0604020202020204" pitchFamily="34" charset="0"/>
                <a:cs typeface="Arial" panose="020B0604020202020204" pitchFamily="34" charset="0"/>
              </a:rPr>
              <a:t>PETA </a:t>
            </a:r>
            <a:r>
              <a:rPr sz="600" dirty="0">
                <a:solidFill>
                  <a:srgbClr val="231F20"/>
                </a:solidFill>
                <a:latin typeface="Arial" panose="020B0604020202020204" pitchFamily="34" charset="0"/>
                <a:cs typeface="Arial" panose="020B0604020202020204" pitchFamily="34" charset="0"/>
              </a:rPr>
              <a:t>support the scientists working on lab </a:t>
            </a:r>
            <a:r>
              <a:rPr sz="600" spc="-5" dirty="0">
                <a:solidFill>
                  <a:srgbClr val="231F20"/>
                </a:solidFill>
                <a:latin typeface="Arial" panose="020B0604020202020204" pitchFamily="34" charset="0"/>
                <a:cs typeface="Arial" panose="020B0604020202020204" pitchFamily="34" charset="0"/>
              </a:rPr>
              <a:t>grown</a:t>
            </a:r>
            <a:r>
              <a:rPr sz="600" spc="-5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meat?</a:t>
            </a:r>
            <a:endParaRPr sz="600" dirty="0">
              <a:latin typeface="Arial" panose="020B0604020202020204" pitchFamily="34" charset="0"/>
              <a:cs typeface="Arial" panose="020B0604020202020204" pitchFamily="34" charset="0"/>
            </a:endParaRPr>
          </a:p>
          <a:p>
            <a:pPr marL="50800" indent="-51435">
              <a:lnSpc>
                <a:spcPct val="100000"/>
              </a:lnSpc>
              <a:buChar char="-"/>
              <a:tabLst>
                <a:tab pos="51435" algn="l"/>
              </a:tabLst>
            </a:pPr>
            <a:r>
              <a:rPr sz="600" spc="-10" dirty="0">
                <a:solidFill>
                  <a:srgbClr val="231F20"/>
                </a:solidFill>
                <a:latin typeface="Arial" panose="020B0604020202020204" pitchFamily="34" charset="0"/>
                <a:cs typeface="Arial" panose="020B0604020202020204" pitchFamily="34" charset="0"/>
              </a:rPr>
              <a:t>Would </a:t>
            </a:r>
            <a:r>
              <a:rPr sz="600" dirty="0">
                <a:solidFill>
                  <a:srgbClr val="231F20"/>
                </a:solidFill>
                <a:latin typeface="Arial" panose="020B0604020202020204" pitchFamily="34" charset="0"/>
                <a:cs typeface="Arial" panose="020B0604020202020204" pitchFamily="34" charset="0"/>
              </a:rPr>
              <a:t>any of you consider eating this type of meat?</a:t>
            </a:r>
            <a:endParaRPr sz="600" dirty="0">
              <a:latin typeface="Arial" panose="020B0604020202020204" pitchFamily="34" charset="0"/>
              <a:cs typeface="Arial" panose="020B0604020202020204" pitchFamily="34" charset="0"/>
            </a:endParaRPr>
          </a:p>
        </p:txBody>
      </p:sp>
      <p:sp>
        <p:nvSpPr>
          <p:cNvPr id="14" name="object 14"/>
          <p:cNvSpPr txBox="1"/>
          <p:nvPr/>
        </p:nvSpPr>
        <p:spPr>
          <a:xfrm>
            <a:off x="3690000" y="3343556"/>
            <a:ext cx="189865"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3</a:t>
            </a:r>
            <a:endParaRPr sz="2300">
              <a:latin typeface="Poppins"/>
              <a:cs typeface="Poppins"/>
            </a:endParaRPr>
          </a:p>
        </p:txBody>
      </p:sp>
      <p:sp>
        <p:nvSpPr>
          <p:cNvPr id="15" name="object 15"/>
          <p:cNvSpPr txBox="1"/>
          <p:nvPr/>
        </p:nvSpPr>
        <p:spPr>
          <a:xfrm>
            <a:off x="3690000" y="3614904"/>
            <a:ext cx="2527935" cy="2075180"/>
          </a:xfrm>
          <a:prstGeom prst="rect">
            <a:avLst/>
          </a:prstGeom>
        </p:spPr>
        <p:txBody>
          <a:bodyPr vert="horz" wrap="square" lIns="0" tIns="45720" rIns="0" bIns="0" rtlCol="0">
            <a:noAutofit/>
          </a:bodyPr>
          <a:lstStyle/>
          <a:p>
            <a:pPr marR="5080">
              <a:lnSpc>
                <a:spcPts val="650"/>
              </a:lnSpc>
              <a:spcBef>
                <a:spcPts val="270"/>
              </a:spcBef>
            </a:pPr>
            <a:r>
              <a:rPr sz="600" b="1" spc="-5" dirty="0">
                <a:solidFill>
                  <a:srgbClr val="231F20"/>
                </a:solidFill>
                <a:latin typeface="Arial" panose="020B0604020202020204" pitchFamily="34" charset="0"/>
                <a:cs typeface="Arial" panose="020B0604020202020204" pitchFamily="34" charset="0"/>
              </a:rPr>
              <a:t>Group research </a:t>
            </a:r>
            <a:r>
              <a:rPr sz="600" b="1" dirty="0">
                <a:solidFill>
                  <a:srgbClr val="231F20"/>
                </a:solidFill>
                <a:latin typeface="Arial" panose="020B0604020202020204" pitchFamily="34" charset="0"/>
                <a:cs typeface="Arial" panose="020B0604020202020204" pitchFamily="34" charset="0"/>
              </a:rPr>
              <a:t>into an example of food technology (30</a:t>
            </a:r>
            <a:r>
              <a:rPr sz="600" b="1" spc="-20"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r>
              <a:rPr lang="en-GB" sz="600" b="1" dirty="0">
                <a:solidFill>
                  <a:srgbClr val="231F20"/>
                </a:solidFill>
                <a:latin typeface="Arial" panose="020B0604020202020204" pitchFamily="34" charset="0"/>
                <a:cs typeface="Arial" panose="020B0604020202020204" pitchFamily="34" charset="0"/>
              </a:rPr>
              <a:t> Group research into an example of food technology (25 min) </a:t>
            </a:r>
          </a:p>
          <a:p>
            <a:pPr marR="5080">
              <a:lnSpc>
                <a:spcPts val="650"/>
              </a:lnSpc>
              <a:spcBef>
                <a:spcPts val="270"/>
              </a:spcBef>
            </a:pPr>
            <a:r>
              <a:rPr lang="en-GB" sz="600" dirty="0">
                <a:solidFill>
                  <a:srgbClr val="231F20"/>
                </a:solidFill>
                <a:latin typeface="Arial" panose="020B0604020202020204" pitchFamily="34" charset="0"/>
                <a:cs typeface="Arial" panose="020B0604020202020204" pitchFamily="34" charset="0"/>
              </a:rPr>
              <a:t>Split the students into 6 groups. Give each group a food technology question to research and present back to the class. This could be a PowerPoint slide, short video clip, paper or verbal presentation etc (how they present is completely up to you as their teacher).</a:t>
            </a:r>
          </a:p>
          <a:p>
            <a:pPr marR="5080">
              <a:lnSpc>
                <a:spcPts val="650"/>
              </a:lnSpc>
              <a:spcBef>
                <a:spcPts val="270"/>
              </a:spcBef>
            </a:pPr>
            <a:r>
              <a:rPr lang="en-GB" sz="600" dirty="0">
                <a:solidFill>
                  <a:srgbClr val="231F20"/>
                </a:solidFill>
                <a:latin typeface="Arial" panose="020B0604020202020204" pitchFamily="34" charset="0"/>
                <a:cs typeface="Arial" panose="020B0604020202020204" pitchFamily="34" charset="0"/>
              </a:rPr>
              <a:t>For their piece of technology, ask the students to find out: What does the tech do and how does it work? Who created the technology? What careers and jobs could you have working with/creating that technology? How does this technology benefit the user/environment? </a:t>
            </a:r>
          </a:p>
          <a:p>
            <a:pPr marR="5080">
              <a:lnSpc>
                <a:spcPts val="650"/>
              </a:lnSpc>
              <a:spcBef>
                <a:spcPts val="270"/>
              </a:spcBef>
            </a:pPr>
            <a:r>
              <a:rPr lang="en-GB" sz="600" dirty="0">
                <a:solidFill>
                  <a:srgbClr val="231F20"/>
                </a:solidFill>
                <a:latin typeface="Arial" panose="020B0604020202020204" pitchFamily="34" charset="0"/>
                <a:cs typeface="Arial" panose="020B0604020202020204" pitchFamily="34" charset="0"/>
              </a:rPr>
              <a:t>Food tech examples to research: </a:t>
            </a:r>
          </a:p>
          <a:p>
            <a:pPr marL="71438" marR="5080" indent="-71438">
              <a:lnSpc>
                <a:spcPts val="650"/>
              </a:lnSpc>
              <a:spcBef>
                <a:spcPts val="200"/>
              </a:spcBef>
              <a:buChar char="-"/>
            </a:pPr>
            <a:r>
              <a:rPr lang="en-GB" sz="600" dirty="0">
                <a:solidFill>
                  <a:srgbClr val="231F20"/>
                </a:solidFill>
                <a:latin typeface="Arial" panose="020B0604020202020204" pitchFamily="34" charset="0"/>
                <a:cs typeface="Arial" panose="020B0604020202020204" pitchFamily="34" charset="0"/>
              </a:rPr>
              <a:t>Moley robotic kitchen</a:t>
            </a:r>
          </a:p>
          <a:p>
            <a:pPr marL="71438" marR="5080" indent="-71438">
              <a:lnSpc>
                <a:spcPts val="650"/>
              </a:lnSpc>
              <a:spcBef>
                <a:spcPts val="200"/>
              </a:spcBef>
              <a:buChar char="-"/>
            </a:pPr>
            <a:r>
              <a:rPr lang="en-GB" sz="600" dirty="0" err="1">
                <a:solidFill>
                  <a:srgbClr val="231F20"/>
                </a:solidFill>
                <a:latin typeface="Arial" panose="020B0604020202020204" pitchFamily="34" charset="0"/>
                <a:cs typeface="Arial" panose="020B0604020202020204" pitchFamily="34" charset="0"/>
              </a:rPr>
              <a:t>FoodBot</a:t>
            </a:r>
            <a:r>
              <a:rPr lang="en-GB" sz="600" dirty="0">
                <a:solidFill>
                  <a:srgbClr val="231F20"/>
                </a:solidFill>
                <a:latin typeface="Arial" panose="020B0604020202020204" pitchFamily="34" charset="0"/>
                <a:cs typeface="Arial" panose="020B0604020202020204" pitchFamily="34" charset="0"/>
              </a:rPr>
              <a:t> S2</a:t>
            </a:r>
          </a:p>
          <a:p>
            <a:pPr marL="71438" marR="5080" indent="-71438">
              <a:lnSpc>
                <a:spcPts val="650"/>
              </a:lnSpc>
              <a:spcBef>
                <a:spcPts val="10"/>
              </a:spcBef>
              <a:buChar char="-"/>
            </a:pPr>
            <a:r>
              <a:rPr lang="en-GB" sz="600" dirty="0">
                <a:solidFill>
                  <a:srgbClr val="231F20"/>
                </a:solidFill>
                <a:latin typeface="Arial" panose="020B0604020202020204" pitchFamily="34" charset="0"/>
                <a:cs typeface="Arial" panose="020B0604020202020204" pitchFamily="34" charset="0"/>
              </a:rPr>
              <a:t>Sakura Japanese restaurant, Manchester</a:t>
            </a:r>
          </a:p>
          <a:p>
            <a:pPr marL="71438" marR="5080" indent="-71438">
              <a:lnSpc>
                <a:spcPts val="650"/>
              </a:lnSpc>
              <a:spcBef>
                <a:spcPts val="10"/>
              </a:spcBef>
              <a:buChar char="-"/>
            </a:pPr>
            <a:r>
              <a:rPr lang="en-GB" sz="600" dirty="0" err="1">
                <a:solidFill>
                  <a:srgbClr val="231F20"/>
                </a:solidFill>
                <a:latin typeface="Arial" panose="020B0604020202020204" pitchFamily="34" charset="0"/>
                <a:cs typeface="Arial" panose="020B0604020202020204" pitchFamily="34" charset="0"/>
              </a:rPr>
              <a:t>FoodMarble</a:t>
            </a:r>
            <a:r>
              <a:rPr lang="en-GB" sz="600" dirty="0">
                <a:solidFill>
                  <a:srgbClr val="231F20"/>
                </a:solidFill>
                <a:latin typeface="Arial" panose="020B0604020202020204" pitchFamily="34" charset="0"/>
                <a:cs typeface="Arial" panose="020B0604020202020204" pitchFamily="34" charset="0"/>
              </a:rPr>
              <a:t> </a:t>
            </a:r>
          </a:p>
          <a:p>
            <a:pPr marL="71438" marR="5080" indent="-71438">
              <a:lnSpc>
                <a:spcPts val="650"/>
              </a:lnSpc>
              <a:spcBef>
                <a:spcPts val="10"/>
              </a:spcBef>
              <a:buChar char="-"/>
            </a:pPr>
            <a:r>
              <a:rPr lang="en-GB" sz="600" dirty="0">
                <a:solidFill>
                  <a:srgbClr val="231F20"/>
                </a:solidFill>
                <a:latin typeface="Arial" panose="020B0604020202020204" pitchFamily="34" charset="0"/>
                <a:cs typeface="Arial" panose="020B0604020202020204" pitchFamily="34" charset="0"/>
              </a:rPr>
              <a:t>Mimica Bump tag </a:t>
            </a:r>
          </a:p>
          <a:p>
            <a:pPr marL="71438" marR="5080" indent="-71438">
              <a:lnSpc>
                <a:spcPts val="650"/>
              </a:lnSpc>
              <a:spcBef>
                <a:spcPts val="10"/>
              </a:spcBef>
              <a:buChar char="-"/>
            </a:pPr>
            <a:r>
              <a:rPr lang="en-GB" sz="600" dirty="0">
                <a:solidFill>
                  <a:srgbClr val="231F20"/>
                </a:solidFill>
                <a:latin typeface="Arial" panose="020B0604020202020204" pitchFamily="34" charset="0"/>
                <a:cs typeface="Arial" panose="020B0604020202020204" pitchFamily="34" charset="0"/>
              </a:rPr>
              <a:t>Farmer’s Fridge </a:t>
            </a:r>
          </a:p>
          <a:p>
            <a:pPr marL="71438" marR="5080" indent="-71438">
              <a:lnSpc>
                <a:spcPts val="650"/>
              </a:lnSpc>
              <a:spcBef>
                <a:spcPts val="10"/>
              </a:spcBef>
              <a:buChar char="-"/>
            </a:pPr>
            <a:r>
              <a:rPr lang="en-GB" sz="600" dirty="0">
                <a:solidFill>
                  <a:srgbClr val="231F20"/>
                </a:solidFill>
                <a:latin typeface="Arial" panose="020B0604020202020204" pitchFamily="34" charset="0"/>
                <a:cs typeface="Arial" panose="020B0604020202020204" pitchFamily="34" charset="0"/>
              </a:rPr>
              <a:t>Give the students time to present their findings to the rest of the class. Ask the students if any of them would be interested in working with or designing any of the food technology they have learned about during this activity.</a:t>
            </a:r>
          </a:p>
          <a:p>
            <a:pPr>
              <a:lnSpc>
                <a:spcPct val="100000"/>
              </a:lnSpc>
              <a:spcBef>
                <a:spcPts val="360"/>
              </a:spcBef>
            </a:pPr>
            <a:endParaRPr sz="600" dirty="0">
              <a:latin typeface="Arial" panose="020B0604020202020204" pitchFamily="34" charset="0"/>
              <a:cs typeface="Arial" panose="020B0604020202020204" pitchFamily="34" charset="0"/>
            </a:endParaRPr>
          </a:p>
        </p:txBody>
      </p:sp>
      <p:sp>
        <p:nvSpPr>
          <p:cNvPr id="16" name="object 16"/>
          <p:cNvSpPr/>
          <p:nvPr/>
        </p:nvSpPr>
        <p:spPr>
          <a:xfrm>
            <a:off x="6374462" y="1755775"/>
            <a:ext cx="3962400" cy="1797050"/>
          </a:xfrm>
          <a:custGeom>
            <a:avLst/>
            <a:gdLst/>
            <a:ahLst/>
            <a:cxnLst/>
            <a:rect l="l" t="t" r="r" b="b"/>
            <a:pathLst>
              <a:path w="3962400" h="1797050">
                <a:moveTo>
                  <a:pt x="0" y="1796453"/>
                </a:moveTo>
                <a:lnTo>
                  <a:pt x="3962336" y="1796453"/>
                </a:lnTo>
                <a:lnTo>
                  <a:pt x="3962336" y="0"/>
                </a:lnTo>
                <a:lnTo>
                  <a:pt x="0" y="0"/>
                </a:lnTo>
                <a:lnTo>
                  <a:pt x="0" y="1796453"/>
                </a:lnTo>
                <a:close/>
              </a:path>
            </a:pathLst>
          </a:custGeom>
          <a:ln w="6350">
            <a:solidFill>
              <a:srgbClr val="BCBEC0"/>
            </a:solidFill>
          </a:ln>
        </p:spPr>
        <p:txBody>
          <a:bodyPr wrap="square" lIns="0" tIns="0" rIns="0" bIns="0" rtlCol="0">
            <a:noAutofit/>
          </a:bodyPr>
          <a:lstStyle/>
          <a:p>
            <a:endParaRPr/>
          </a:p>
        </p:txBody>
      </p:sp>
      <p:sp>
        <p:nvSpPr>
          <p:cNvPr id="17" name="object 17"/>
          <p:cNvSpPr txBox="1"/>
          <p:nvPr/>
        </p:nvSpPr>
        <p:spPr>
          <a:xfrm>
            <a:off x="6441335" y="1746561"/>
            <a:ext cx="200660"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5</a:t>
            </a:r>
            <a:endParaRPr sz="2300">
              <a:latin typeface="Poppins"/>
              <a:cs typeface="Poppins"/>
            </a:endParaRPr>
          </a:p>
        </p:txBody>
      </p:sp>
      <p:sp>
        <p:nvSpPr>
          <p:cNvPr id="18" name="object 18"/>
          <p:cNvSpPr txBox="1"/>
          <p:nvPr/>
        </p:nvSpPr>
        <p:spPr>
          <a:xfrm>
            <a:off x="6441334" y="2017909"/>
            <a:ext cx="3839210" cy="1433195"/>
          </a:xfrm>
          <a:prstGeom prst="rect">
            <a:avLst/>
          </a:prstGeom>
        </p:spPr>
        <p:txBody>
          <a:bodyPr vert="horz" wrap="square" lIns="0" tIns="45720" rIns="0" bIns="0" rtlCol="0">
            <a:noAutofit/>
          </a:bodyPr>
          <a:lstStyle/>
          <a:p>
            <a:pPr>
              <a:lnSpc>
                <a:spcPct val="100000"/>
              </a:lnSpc>
              <a:spcBef>
                <a:spcPts val="360"/>
              </a:spcBef>
            </a:pPr>
            <a:r>
              <a:rPr sz="600" b="1" spc="-10" dirty="0">
                <a:solidFill>
                  <a:srgbClr val="231F20"/>
                </a:solidFill>
                <a:latin typeface="Arial" panose="020B0604020202020204" pitchFamily="34" charset="0"/>
                <a:cs typeface="Arial" panose="020B0604020202020204" pitchFamily="34" charset="0"/>
              </a:rPr>
              <a:t>Technology </a:t>
            </a:r>
            <a:r>
              <a:rPr sz="600" b="1" dirty="0">
                <a:solidFill>
                  <a:srgbClr val="231F20"/>
                </a:solidFill>
                <a:latin typeface="Arial" panose="020B0604020202020204" pitchFamily="34" charset="0"/>
                <a:cs typeface="Arial" panose="020B0604020202020204" pitchFamily="34" charset="0"/>
              </a:rPr>
              <a:t>in the </a:t>
            </a:r>
            <a:r>
              <a:rPr sz="600" b="1" spc="-5" dirty="0">
                <a:solidFill>
                  <a:srgbClr val="231F20"/>
                </a:solidFill>
                <a:latin typeface="Arial" panose="020B0604020202020204" pitchFamily="34" charset="0"/>
                <a:cs typeface="Arial" panose="020B0604020202020204" pitchFamily="34" charset="0"/>
              </a:rPr>
              <a:t>restaurant </a:t>
            </a:r>
            <a:r>
              <a:rPr sz="600" b="1" dirty="0">
                <a:solidFill>
                  <a:srgbClr val="231F20"/>
                </a:solidFill>
                <a:latin typeface="Arial" panose="020B0604020202020204" pitchFamily="34" charset="0"/>
                <a:cs typeface="Arial" panose="020B0604020202020204" pitchFamily="34" charset="0"/>
              </a:rPr>
              <a:t>industry (15</a:t>
            </a:r>
            <a:r>
              <a:rPr sz="600" b="1" spc="10"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5080">
              <a:lnSpc>
                <a:spcPts val="700"/>
              </a:lnSpc>
              <a:spcBef>
                <a:spcPts val="305"/>
              </a:spcBef>
            </a:pPr>
            <a:r>
              <a:rPr sz="600" dirty="0">
                <a:solidFill>
                  <a:srgbClr val="231F20"/>
                </a:solidFill>
                <a:latin typeface="Arial" panose="020B0604020202020204" pitchFamily="34" charset="0"/>
                <a:cs typeface="Arial" panose="020B0604020202020204" pitchFamily="34" charset="0"/>
              </a:rPr>
              <a:t>Ask the </a:t>
            </a:r>
            <a:r>
              <a:rPr sz="600" spc="-5" dirty="0">
                <a:solidFill>
                  <a:srgbClr val="231F20"/>
                </a:solidFill>
                <a:latin typeface="Arial" panose="020B0604020202020204" pitchFamily="34" charset="0"/>
                <a:cs typeface="Arial" panose="020B0604020202020204" pitchFamily="34" charset="0"/>
              </a:rPr>
              <a:t>children </a:t>
            </a:r>
            <a:r>
              <a:rPr sz="600" dirty="0">
                <a:solidFill>
                  <a:srgbClr val="231F20"/>
                </a:solidFill>
                <a:latin typeface="Arial" panose="020B0604020202020204" pitchFamily="34" charset="0"/>
                <a:cs typeface="Arial" panose="020B0604020202020204" pitchFamily="34" charset="0"/>
              </a:rPr>
              <a:t>what kinds of technology they have seen in </a:t>
            </a:r>
            <a:r>
              <a:rPr sz="600" spc="-5" dirty="0">
                <a:solidFill>
                  <a:srgbClr val="231F20"/>
                </a:solidFill>
                <a:latin typeface="Arial" panose="020B0604020202020204" pitchFamily="34" charset="0"/>
                <a:cs typeface="Arial" panose="020B0604020202020204" pitchFamily="34" charset="0"/>
              </a:rPr>
              <a:t>restaurants </a:t>
            </a:r>
            <a:r>
              <a:rPr sz="600" dirty="0">
                <a:solidFill>
                  <a:srgbClr val="231F20"/>
                </a:solidFill>
                <a:latin typeface="Arial" panose="020B0604020202020204" pitchFamily="34" charset="0"/>
                <a:cs typeface="Arial" panose="020B0604020202020204" pitchFamily="34" charset="0"/>
              </a:rPr>
              <a:t>i.e. touch </a:t>
            </a:r>
            <a:r>
              <a:rPr sz="600" spc="-5" dirty="0">
                <a:solidFill>
                  <a:srgbClr val="231F20"/>
                </a:solidFill>
                <a:latin typeface="Arial" panose="020B0604020202020204" pitchFamily="34" charset="0"/>
                <a:cs typeface="Arial" panose="020B0604020202020204" pitchFamily="34" charset="0"/>
              </a:rPr>
              <a:t>screens </a:t>
            </a:r>
            <a:r>
              <a:rPr sz="600" dirty="0">
                <a:solidFill>
                  <a:srgbClr val="231F20"/>
                </a:solidFill>
                <a:latin typeface="Arial" panose="020B0604020202020204" pitchFamily="34" charset="0"/>
                <a:cs typeface="Arial" panose="020B0604020202020204" pitchFamily="34" charset="0"/>
              </a:rPr>
              <a:t>in McDonalds, pagers  to let you know when your table is </a:t>
            </a:r>
            <a:r>
              <a:rPr sz="600" spc="-5" dirty="0">
                <a:solidFill>
                  <a:srgbClr val="231F20"/>
                </a:solidFill>
                <a:latin typeface="Arial" panose="020B0604020202020204" pitchFamily="34" charset="0"/>
                <a:cs typeface="Arial" panose="020B0604020202020204" pitchFamily="34" charset="0"/>
              </a:rPr>
              <a:t>ready</a:t>
            </a:r>
            <a:r>
              <a:rPr sz="600" spc="-1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etc.</a:t>
            </a:r>
            <a:endParaRPr sz="600" dirty="0">
              <a:latin typeface="Arial" panose="020B0604020202020204" pitchFamily="34" charset="0"/>
              <a:cs typeface="Arial" panose="020B0604020202020204" pitchFamily="34" charset="0"/>
            </a:endParaRPr>
          </a:p>
          <a:p>
            <a:pPr marR="21590">
              <a:lnSpc>
                <a:spcPts val="700"/>
              </a:lnSpc>
              <a:spcBef>
                <a:spcPts val="285"/>
              </a:spcBef>
            </a:pPr>
            <a:r>
              <a:rPr sz="600" spc="-20" dirty="0">
                <a:solidFill>
                  <a:srgbClr val="231F20"/>
                </a:solidFill>
                <a:latin typeface="Arial" panose="020B0604020202020204" pitchFamily="34" charset="0"/>
                <a:cs typeface="Arial" panose="020B0604020202020204" pitchFamily="34" charset="0"/>
              </a:rPr>
              <a:t>Talk </a:t>
            </a:r>
            <a:r>
              <a:rPr sz="600" spc="-5" dirty="0">
                <a:solidFill>
                  <a:srgbClr val="231F20"/>
                </a:solidFill>
                <a:latin typeface="Arial" panose="020B0604020202020204" pitchFamily="34" charset="0"/>
                <a:cs typeface="Arial" panose="020B0604020202020204" pitchFamily="34" charset="0"/>
              </a:rPr>
              <a:t>through </a:t>
            </a:r>
            <a:r>
              <a:rPr sz="600" dirty="0">
                <a:solidFill>
                  <a:srgbClr val="231F20"/>
                </a:solidFill>
                <a:latin typeface="Arial" panose="020B0604020202020204" pitchFamily="34" charset="0"/>
                <a:cs typeface="Arial" panose="020B0604020202020204" pitchFamily="34" charset="0"/>
              </a:rPr>
              <a:t>the slide and hyperlinked video about the Mini Chef </a:t>
            </a:r>
            <a:r>
              <a:rPr sz="600" spc="-5" dirty="0">
                <a:solidFill>
                  <a:srgbClr val="231F20"/>
                </a:solidFill>
                <a:latin typeface="Arial" panose="020B0604020202020204" pitchFamily="34" charset="0"/>
                <a:cs typeface="Arial" panose="020B0604020202020204" pitchFamily="34" charset="0"/>
              </a:rPr>
              <a:t>restaurant </a:t>
            </a:r>
            <a:r>
              <a:rPr sz="600" dirty="0">
                <a:solidFill>
                  <a:srgbClr val="231F20"/>
                </a:solidFill>
                <a:latin typeface="Arial" panose="020B0604020202020204" pitchFamily="34" charset="0"/>
                <a:cs typeface="Arial" panose="020B0604020202020204" pitchFamily="34" charset="0"/>
              </a:rPr>
              <a:t>in the Lego House Denmark: </a:t>
            </a:r>
            <a:br>
              <a:rPr lang="en-GB" sz="600" dirty="0">
                <a:solidFill>
                  <a:srgbClr val="231F20"/>
                </a:solidFill>
                <a:latin typeface="Arial" panose="020B0604020202020204" pitchFamily="34" charset="0"/>
                <a:cs typeface="Arial" panose="020B0604020202020204" pitchFamily="34" charset="0"/>
              </a:rPr>
            </a:br>
            <a:r>
              <a:rPr sz="600" dirty="0">
                <a:solidFill>
                  <a:srgbClr val="231F20"/>
                </a:solidFill>
                <a:uFill>
                  <a:solidFill>
                    <a:srgbClr val="231F20"/>
                  </a:solidFill>
                </a:uFill>
                <a:latin typeface="Arial" panose="020B0604020202020204" pitchFamily="34" charset="0"/>
                <a:cs typeface="Arial" panose="020B0604020202020204" pitchFamily="34" charset="0"/>
                <a:hlinkClick r:id="rId3"/>
              </a:rPr>
              <a:t>https:/</a:t>
            </a:r>
            <a:r>
              <a:rPr sz="600" dirty="0">
                <a:solidFill>
                  <a:srgbClr val="231F20"/>
                </a:solidFill>
                <a:latin typeface="Arial" panose="020B0604020202020204" pitchFamily="34" charset="0"/>
                <a:cs typeface="Arial" panose="020B0604020202020204" pitchFamily="34" charset="0"/>
                <a:hlinkClick r:id="rId3"/>
              </a:rPr>
              <a:t>/</a:t>
            </a:r>
            <a:r>
              <a:rPr sz="600" spc="-5" dirty="0">
                <a:solidFill>
                  <a:srgbClr val="231F20"/>
                </a:solidFill>
                <a:uFill>
                  <a:solidFill>
                    <a:srgbClr val="231F20"/>
                  </a:solidFill>
                </a:uFill>
                <a:latin typeface="Arial" panose="020B0604020202020204" pitchFamily="34" charset="0"/>
                <a:cs typeface="Arial" panose="020B0604020202020204" pitchFamily="34" charset="0"/>
                <a:hlinkClick r:id="rId3"/>
              </a:rPr>
              <a:t>www.youtube.com/watch?v=iEySwwc6Csw</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In this </a:t>
            </a:r>
            <a:r>
              <a:rPr sz="600" spc="-5" dirty="0">
                <a:solidFill>
                  <a:srgbClr val="231F20"/>
                </a:solidFill>
                <a:latin typeface="Arial" panose="020B0604020202020204" pitchFamily="34" charset="0"/>
                <a:cs typeface="Arial" panose="020B0604020202020204" pitchFamily="34" charset="0"/>
              </a:rPr>
              <a:t>restaurant </a:t>
            </a:r>
            <a:r>
              <a:rPr sz="600" dirty="0">
                <a:solidFill>
                  <a:srgbClr val="231F20"/>
                </a:solidFill>
                <a:latin typeface="Arial" panose="020B0604020202020204" pitchFamily="34" charset="0"/>
                <a:cs typeface="Arial" panose="020B0604020202020204" pitchFamily="34" charset="0"/>
              </a:rPr>
              <a:t>customers choose their food </a:t>
            </a:r>
            <a:r>
              <a:rPr sz="600" spc="-5" dirty="0">
                <a:solidFill>
                  <a:srgbClr val="231F20"/>
                </a:solidFill>
                <a:latin typeface="Arial" panose="020B0604020202020204" pitchFamily="34" charset="0"/>
                <a:cs typeface="Arial" panose="020B0604020202020204" pitchFamily="34" charset="0"/>
              </a:rPr>
              <a:t>from </a:t>
            </a:r>
            <a:r>
              <a:rPr sz="600" dirty="0">
                <a:solidFill>
                  <a:srgbClr val="231F20"/>
                </a:solidFill>
                <a:latin typeface="Arial" panose="020B0604020202020204" pitchFamily="34" charset="0"/>
                <a:cs typeface="Arial" panose="020B0604020202020204" pitchFamily="34" charset="0"/>
              </a:rPr>
              <a:t>the</a:t>
            </a:r>
            <a:r>
              <a:rPr sz="600" spc="4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menu</a:t>
            </a:r>
            <a:endParaRPr sz="600" dirty="0">
              <a:latin typeface="Arial" panose="020B0604020202020204" pitchFamily="34" charset="0"/>
              <a:cs typeface="Arial" panose="020B0604020202020204" pitchFamily="34" charset="0"/>
            </a:endParaRPr>
          </a:p>
          <a:p>
            <a:pPr marR="151765">
              <a:lnSpc>
                <a:spcPts val="700"/>
              </a:lnSpc>
            </a:pPr>
            <a:r>
              <a:rPr sz="600" dirty="0">
                <a:solidFill>
                  <a:srgbClr val="231F20"/>
                </a:solidFill>
                <a:latin typeface="Arial" panose="020B0604020202020204" pitchFamily="34" charset="0"/>
                <a:cs typeface="Arial" panose="020B0604020202020204" pitchFamily="34" charset="0"/>
              </a:rPr>
              <a:t>by building their choice with Lego bricks. The food is then </a:t>
            </a:r>
            <a:r>
              <a:rPr sz="600" spc="-5" dirty="0">
                <a:solidFill>
                  <a:srgbClr val="231F20"/>
                </a:solidFill>
                <a:latin typeface="Arial" panose="020B0604020202020204" pitchFamily="34" charset="0"/>
                <a:cs typeface="Arial" panose="020B0604020202020204" pitchFamily="34" charset="0"/>
              </a:rPr>
              <a:t>delivered </a:t>
            </a:r>
            <a:r>
              <a:rPr sz="600" dirty="0">
                <a:solidFill>
                  <a:srgbClr val="231F20"/>
                </a:solidFill>
                <a:latin typeface="Arial" panose="020B0604020202020204" pitchFamily="34" charset="0"/>
                <a:cs typeface="Arial" panose="020B0604020202020204" pitchFamily="34" charset="0"/>
              </a:rPr>
              <a:t>via conveyer belts and </a:t>
            </a:r>
            <a:r>
              <a:rPr sz="600" spc="-5" dirty="0">
                <a:solidFill>
                  <a:srgbClr val="231F20"/>
                </a:solidFill>
                <a:latin typeface="Arial" panose="020B0604020202020204" pitchFamily="34" charset="0"/>
                <a:cs typeface="Arial" panose="020B0604020202020204" pitchFamily="34" charset="0"/>
              </a:rPr>
              <a:t>robots. </a:t>
            </a:r>
            <a:r>
              <a:rPr sz="600" dirty="0">
                <a:solidFill>
                  <a:srgbClr val="231F20"/>
                </a:solidFill>
                <a:latin typeface="Arial" panose="020B0604020202020204" pitchFamily="34" charset="0"/>
                <a:cs typeface="Arial" panose="020B0604020202020204" pitchFamily="34" charset="0"/>
              </a:rPr>
              <a:t>Focus</a:t>
            </a:r>
            <a:r>
              <a:rPr sz="600" spc="-4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on  the fact that the </a:t>
            </a:r>
            <a:r>
              <a:rPr sz="600" spc="-5" dirty="0">
                <a:solidFill>
                  <a:srgbClr val="231F20"/>
                </a:solidFill>
                <a:latin typeface="Arial" panose="020B0604020202020204" pitchFamily="34" charset="0"/>
                <a:cs typeface="Arial" panose="020B0604020202020204" pitchFamily="34" charset="0"/>
              </a:rPr>
              <a:t>restaurant </a:t>
            </a:r>
            <a:r>
              <a:rPr sz="600" dirty="0">
                <a:solidFill>
                  <a:srgbClr val="231F20"/>
                </a:solidFill>
                <a:latin typeface="Arial" panose="020B0604020202020204" pitchFamily="34" charset="0"/>
                <a:cs typeface="Arial" panose="020B0604020202020204" pitchFamily="34" charset="0"/>
              </a:rPr>
              <a:t>runs by </a:t>
            </a:r>
            <a:r>
              <a:rPr sz="600" spc="-5" dirty="0">
                <a:solidFill>
                  <a:srgbClr val="231F20"/>
                </a:solidFill>
                <a:latin typeface="Arial" panose="020B0604020202020204" pitchFamily="34" charset="0"/>
                <a:cs typeface="Arial" panose="020B0604020202020204" pitchFamily="34" charset="0"/>
              </a:rPr>
              <a:t>numerous different </a:t>
            </a:r>
            <a:r>
              <a:rPr sz="600" dirty="0">
                <a:solidFill>
                  <a:srgbClr val="231F20"/>
                </a:solidFill>
                <a:latin typeface="Arial" panose="020B0604020202020204" pitchFamily="34" charset="0"/>
                <a:cs typeface="Arial" panose="020B0604020202020204" pitchFamily="34" charset="0"/>
              </a:rPr>
              <a:t>pieces of tech being linked </a:t>
            </a:r>
            <a:r>
              <a:rPr sz="600" spc="-10" dirty="0">
                <a:solidFill>
                  <a:srgbClr val="231F20"/>
                </a:solidFill>
                <a:latin typeface="Arial" panose="020B0604020202020204" pitchFamily="34" charset="0"/>
                <a:cs typeface="Arial" panose="020B0604020202020204" pitchFamily="34" charset="0"/>
              </a:rPr>
              <a:t>together. </a:t>
            </a:r>
            <a:r>
              <a:rPr lang="en-GB" sz="600" dirty="0">
                <a:solidFill>
                  <a:srgbClr val="231F20"/>
                </a:solidFill>
                <a:latin typeface="Arial" panose="020B0604020202020204" pitchFamily="34" charset="0"/>
                <a:cs typeface="Arial" panose="020B0604020202020204" pitchFamily="34" charset="0"/>
              </a:rPr>
              <a:t>Would </a:t>
            </a:r>
            <a:r>
              <a:rPr sz="600" dirty="0">
                <a:solidFill>
                  <a:srgbClr val="231F20"/>
                </a:solidFill>
                <a:latin typeface="Arial" panose="020B0604020202020204" pitchFamily="34" charset="0"/>
                <a:cs typeface="Arial" panose="020B0604020202020204" pitchFamily="34" charset="0"/>
              </a:rPr>
              <a:t>any of the  students would like a </a:t>
            </a:r>
            <a:r>
              <a:rPr sz="600" spc="-5" dirty="0">
                <a:solidFill>
                  <a:srgbClr val="231F20"/>
                </a:solidFill>
                <a:latin typeface="Arial" panose="020B0604020202020204" pitchFamily="34" charset="0"/>
                <a:cs typeface="Arial" panose="020B0604020202020204" pitchFamily="34" charset="0"/>
              </a:rPr>
              <a:t>future career </a:t>
            </a:r>
            <a:r>
              <a:rPr sz="600" dirty="0">
                <a:solidFill>
                  <a:srgbClr val="231F20"/>
                </a:solidFill>
                <a:latin typeface="Arial" panose="020B0604020202020204" pitchFamily="34" charset="0"/>
                <a:cs typeface="Arial" panose="020B0604020202020204" pitchFamily="34" charset="0"/>
              </a:rPr>
              <a:t>designing and </a:t>
            </a:r>
            <a:r>
              <a:rPr sz="600" spc="-5" dirty="0">
                <a:solidFill>
                  <a:srgbClr val="231F20"/>
                </a:solidFill>
                <a:latin typeface="Arial" panose="020B0604020202020204" pitchFamily="34" charset="0"/>
                <a:cs typeface="Arial" panose="020B0604020202020204" pitchFamily="34" charset="0"/>
              </a:rPr>
              <a:t>creating </a:t>
            </a:r>
            <a:r>
              <a:rPr sz="600" dirty="0">
                <a:solidFill>
                  <a:srgbClr val="231F20"/>
                </a:solidFill>
                <a:latin typeface="Arial" panose="020B0604020202020204" pitchFamily="34" charset="0"/>
                <a:cs typeface="Arial" panose="020B0604020202020204" pitchFamily="34" charset="0"/>
              </a:rPr>
              <a:t>tech like</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this</a:t>
            </a:r>
            <a:r>
              <a:rPr lang="en-GB" sz="600" dirty="0">
                <a:solidFill>
                  <a:srgbClr val="231F20"/>
                </a:solidFill>
                <a:latin typeface="Arial" panose="020B0604020202020204" pitchFamily="34" charset="0"/>
                <a:cs typeface="Arial" panose="020B0604020202020204" pitchFamily="34" charset="0"/>
              </a:rPr>
              <a:t>?</a:t>
            </a:r>
            <a:endParaRPr sz="600" dirty="0">
              <a:latin typeface="Arial" panose="020B0604020202020204" pitchFamily="34" charset="0"/>
              <a:cs typeface="Arial" panose="020B0604020202020204" pitchFamily="34" charset="0"/>
            </a:endParaRPr>
          </a:p>
          <a:p>
            <a:pPr marR="1195070">
              <a:lnSpc>
                <a:spcPts val="980"/>
              </a:lnSpc>
              <a:spcBef>
                <a:spcPts val="60"/>
              </a:spcBef>
            </a:pPr>
            <a:r>
              <a:rPr sz="600" spc="-20" dirty="0">
                <a:solidFill>
                  <a:srgbClr val="231F20"/>
                </a:solidFill>
                <a:latin typeface="Arial" panose="020B0604020202020204" pitchFamily="34" charset="0"/>
                <a:cs typeface="Arial" panose="020B0604020202020204" pitchFamily="34" charset="0"/>
              </a:rPr>
              <a:t>Talk </a:t>
            </a:r>
            <a:r>
              <a:rPr sz="600" spc="-5" dirty="0">
                <a:solidFill>
                  <a:srgbClr val="231F20"/>
                </a:solidFill>
                <a:latin typeface="Arial" panose="020B0604020202020204" pitchFamily="34" charset="0"/>
                <a:cs typeface="Arial" panose="020B0604020202020204" pitchFamily="34" charset="0"/>
              </a:rPr>
              <a:t>through </a:t>
            </a:r>
            <a:r>
              <a:rPr sz="600" dirty="0">
                <a:solidFill>
                  <a:srgbClr val="231F20"/>
                </a:solidFill>
                <a:latin typeface="Arial" panose="020B0604020202020204" pitchFamily="34" charset="0"/>
                <a:cs typeface="Arial" panose="020B0604020202020204" pitchFamily="34" charset="0"/>
              </a:rPr>
              <a:t>the other examples of new </a:t>
            </a:r>
            <a:r>
              <a:rPr sz="600" spc="-5" dirty="0">
                <a:solidFill>
                  <a:srgbClr val="231F20"/>
                </a:solidFill>
                <a:latin typeface="Arial" panose="020B0604020202020204" pitchFamily="34" charset="0"/>
                <a:cs typeface="Arial" panose="020B0604020202020204" pitchFamily="34" charset="0"/>
              </a:rPr>
              <a:t>restaurant </a:t>
            </a:r>
            <a:r>
              <a:rPr sz="600" dirty="0">
                <a:solidFill>
                  <a:srgbClr val="231F20"/>
                </a:solidFill>
                <a:latin typeface="Arial" panose="020B0604020202020204" pitchFamily="34" charset="0"/>
                <a:cs typeface="Arial" panose="020B0604020202020204" pitchFamily="34" charset="0"/>
              </a:rPr>
              <a:t>tech on the following slide.  The examples</a:t>
            </a:r>
            <a:r>
              <a:rPr sz="600" spc="-5" dirty="0">
                <a:solidFill>
                  <a:srgbClr val="231F20"/>
                </a:solidFill>
                <a:latin typeface="Arial" panose="020B0604020202020204" pitchFamily="34" charset="0"/>
                <a:cs typeface="Arial" panose="020B0604020202020204" pitchFamily="34" charset="0"/>
              </a:rPr>
              <a:t> are:</a:t>
            </a:r>
            <a:endParaRPr sz="600" dirty="0">
              <a:latin typeface="Arial" panose="020B0604020202020204" pitchFamily="34" charset="0"/>
              <a:cs typeface="Arial" panose="020B0604020202020204" pitchFamily="34" charset="0"/>
            </a:endParaRPr>
          </a:p>
          <a:p>
            <a:pPr marL="50800" indent="-51435">
              <a:lnSpc>
                <a:spcPct val="100000"/>
              </a:lnSpc>
              <a:spcBef>
                <a:spcPts val="190"/>
              </a:spcBef>
              <a:buChar char="-"/>
              <a:tabLst>
                <a:tab pos="51435" algn="l"/>
              </a:tabLst>
            </a:pPr>
            <a:r>
              <a:rPr sz="600" dirty="0">
                <a:solidFill>
                  <a:srgbClr val="231F20"/>
                </a:solidFill>
                <a:latin typeface="Arial" panose="020B0604020202020204" pitchFamily="34" charset="0"/>
                <a:cs typeface="Arial" panose="020B0604020202020204" pitchFamily="34" charset="0"/>
              </a:rPr>
              <a:t>Robot </a:t>
            </a:r>
            <a:r>
              <a:rPr sz="600" spc="-5" dirty="0">
                <a:solidFill>
                  <a:srgbClr val="231F20"/>
                </a:solidFill>
                <a:latin typeface="Arial" panose="020B0604020202020204" pitchFamily="34" charset="0"/>
                <a:cs typeface="Arial" panose="020B0604020202020204" pitchFamily="34" charset="0"/>
              </a:rPr>
              <a:t>waitress/waiters </a:t>
            </a:r>
            <a:r>
              <a:rPr sz="600" dirty="0">
                <a:solidFill>
                  <a:srgbClr val="231F20"/>
                </a:solidFill>
                <a:latin typeface="Arial" panose="020B0604020202020204" pitchFamily="34" charset="0"/>
                <a:cs typeface="Arial" panose="020B0604020202020204" pitchFamily="34" charset="0"/>
              </a:rPr>
              <a:t>– interacts with customers and delivers food </a:t>
            </a:r>
            <a:r>
              <a:rPr sz="600" spc="-5" dirty="0">
                <a:solidFill>
                  <a:srgbClr val="231F20"/>
                </a:solidFill>
                <a:latin typeface="Arial" panose="020B0604020202020204" pitchFamily="34" charset="0"/>
                <a:cs typeface="Arial" panose="020B0604020202020204" pitchFamily="34" charset="0"/>
              </a:rPr>
              <a:t>from </a:t>
            </a:r>
            <a:r>
              <a:rPr sz="600" dirty="0">
                <a:solidFill>
                  <a:srgbClr val="231F20"/>
                </a:solidFill>
                <a:latin typeface="Arial" panose="020B0604020202020204" pitchFamily="34" charset="0"/>
                <a:cs typeface="Arial" panose="020B0604020202020204" pitchFamily="34" charset="0"/>
              </a:rPr>
              <a:t>the kitchen to your</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table.</a:t>
            </a:r>
            <a:endParaRPr sz="600" dirty="0">
              <a:latin typeface="Arial" panose="020B0604020202020204" pitchFamily="34" charset="0"/>
              <a:cs typeface="Arial" panose="020B0604020202020204" pitchFamily="34" charset="0"/>
            </a:endParaRPr>
          </a:p>
          <a:p>
            <a:pPr marL="50800" marR="205104" indent="-51435">
              <a:lnSpc>
                <a:spcPts val="700"/>
              </a:lnSpc>
              <a:buChar char="-"/>
              <a:tabLst>
                <a:tab pos="51435" algn="l"/>
              </a:tabLst>
            </a:pPr>
            <a:r>
              <a:rPr sz="600" dirty="0">
                <a:solidFill>
                  <a:srgbClr val="231F20"/>
                </a:solidFill>
                <a:latin typeface="Arial" panose="020B0604020202020204" pitchFamily="34" charset="0"/>
                <a:cs typeface="Arial" panose="020B0604020202020204" pitchFamily="34" charset="0"/>
              </a:rPr>
              <a:t>Interactive </a:t>
            </a:r>
            <a:r>
              <a:rPr sz="600" spc="-5" dirty="0">
                <a:solidFill>
                  <a:srgbClr val="231F20"/>
                </a:solidFill>
                <a:latin typeface="Arial" panose="020B0604020202020204" pitchFamily="34" charset="0"/>
                <a:cs typeface="Arial" panose="020B0604020202020204" pitchFamily="34" charset="0"/>
              </a:rPr>
              <a:t>restaurant </a:t>
            </a:r>
            <a:r>
              <a:rPr sz="600" dirty="0">
                <a:solidFill>
                  <a:srgbClr val="231F20"/>
                </a:solidFill>
                <a:latin typeface="Arial" panose="020B0604020202020204" pitchFamily="34" charset="0"/>
                <a:cs typeface="Arial" panose="020B0604020202020204" pitchFamily="34" charset="0"/>
              </a:rPr>
              <a:t>tables – </a:t>
            </a:r>
            <a:r>
              <a:rPr sz="600" spc="-5" dirty="0">
                <a:solidFill>
                  <a:srgbClr val="231F20"/>
                </a:solidFill>
                <a:latin typeface="Arial" panose="020B0604020202020204" pitchFamily="34" charset="0"/>
                <a:cs typeface="Arial" panose="020B0604020202020204" pitchFamily="34" charset="0"/>
              </a:rPr>
              <a:t>where </a:t>
            </a:r>
            <a:r>
              <a:rPr sz="600" dirty="0">
                <a:solidFill>
                  <a:srgbClr val="231F20"/>
                </a:solidFill>
                <a:latin typeface="Arial" panose="020B0604020202020204" pitchFamily="34" charset="0"/>
                <a:cs typeface="Arial" panose="020B0604020202020204" pitchFamily="34" charset="0"/>
              </a:rPr>
              <a:t>you can </a:t>
            </a:r>
            <a:r>
              <a:rPr sz="600" spc="-5" dirty="0">
                <a:solidFill>
                  <a:srgbClr val="231F20"/>
                </a:solidFill>
                <a:latin typeface="Arial" panose="020B0604020202020204" pitchFamily="34" charset="0"/>
                <a:cs typeface="Arial" panose="020B0604020202020204" pitchFamily="34" charset="0"/>
              </a:rPr>
              <a:t>order </a:t>
            </a:r>
            <a:r>
              <a:rPr sz="600" dirty="0">
                <a:solidFill>
                  <a:srgbClr val="231F20"/>
                </a:solidFill>
                <a:latin typeface="Arial" panose="020B0604020202020204" pitchFamily="34" charset="0"/>
                <a:cs typeface="Arial" panose="020B0604020202020204" pitchFamily="34" charset="0"/>
              </a:rPr>
              <a:t>your meals via the table and then play games with</a:t>
            </a:r>
            <a:r>
              <a:rPr sz="600" spc="-3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the  people sat with</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you.</a:t>
            </a:r>
            <a:endParaRPr sz="600" dirty="0">
              <a:latin typeface="Arial" panose="020B0604020202020204" pitchFamily="34" charset="0"/>
              <a:cs typeface="Arial" panose="020B0604020202020204" pitchFamily="34" charset="0"/>
            </a:endParaRPr>
          </a:p>
        </p:txBody>
      </p:sp>
      <p:sp>
        <p:nvSpPr>
          <p:cNvPr id="20" name="object 20"/>
          <p:cNvSpPr txBox="1"/>
          <p:nvPr/>
        </p:nvSpPr>
        <p:spPr>
          <a:xfrm>
            <a:off x="3690000" y="1619546"/>
            <a:ext cx="1564005" cy="375920"/>
          </a:xfrm>
          <a:prstGeom prst="rect">
            <a:avLst/>
          </a:prstGeom>
        </p:spPr>
        <p:txBody>
          <a:bodyPr vert="horz" wrap="square" lIns="0" tIns="12700" rIns="0" bIns="0" rtlCol="0">
            <a:noAutofit/>
          </a:bodyPr>
          <a:lstStyle/>
          <a:p>
            <a:pPr>
              <a:lnSpc>
                <a:spcPct val="100000"/>
              </a:lnSpc>
              <a:spcBef>
                <a:spcPts val="100"/>
              </a:spcBef>
              <a:tabLst>
                <a:tab pos="1384935" algn="l"/>
              </a:tabLst>
            </a:pPr>
            <a:r>
              <a:rPr sz="3450" b="1" baseline="1207" dirty="0">
                <a:solidFill>
                  <a:srgbClr val="EC5850"/>
                </a:solidFill>
                <a:latin typeface="Poppins"/>
                <a:cs typeface="Poppins"/>
              </a:rPr>
              <a:t>1	</a:t>
            </a:r>
            <a:endParaRPr sz="2300" dirty="0">
              <a:latin typeface="Poppins"/>
              <a:cs typeface="Poppins"/>
            </a:endParaRPr>
          </a:p>
        </p:txBody>
      </p:sp>
      <p:sp>
        <p:nvSpPr>
          <p:cNvPr id="22" name="object 22"/>
          <p:cNvSpPr/>
          <p:nvPr/>
        </p:nvSpPr>
        <p:spPr>
          <a:xfrm>
            <a:off x="9112656" y="5874029"/>
            <a:ext cx="1228725" cy="1538922"/>
          </a:xfrm>
          <a:custGeom>
            <a:avLst/>
            <a:gdLst/>
            <a:ahLst/>
            <a:cxnLst/>
            <a:rect l="l" t="t" r="r" b="b"/>
            <a:pathLst>
              <a:path w="1228725" h="1524634">
                <a:moveTo>
                  <a:pt x="0" y="1524406"/>
                </a:moveTo>
                <a:lnTo>
                  <a:pt x="1228610" y="1524406"/>
                </a:lnTo>
                <a:lnTo>
                  <a:pt x="1228610" y="0"/>
                </a:lnTo>
                <a:lnTo>
                  <a:pt x="0" y="0"/>
                </a:lnTo>
                <a:lnTo>
                  <a:pt x="0" y="1524406"/>
                </a:lnTo>
                <a:close/>
              </a:path>
            </a:pathLst>
          </a:custGeom>
          <a:ln w="6350">
            <a:solidFill>
              <a:srgbClr val="BCBEC0"/>
            </a:solidFill>
          </a:ln>
        </p:spPr>
        <p:txBody>
          <a:bodyPr wrap="square" lIns="0" tIns="0" rIns="0" bIns="0" rtlCol="0">
            <a:noAutofit/>
          </a:bodyPr>
          <a:lstStyle/>
          <a:p>
            <a:endParaRPr/>
          </a:p>
        </p:txBody>
      </p:sp>
      <p:sp>
        <p:nvSpPr>
          <p:cNvPr id="23" name="object 23"/>
          <p:cNvSpPr txBox="1"/>
          <p:nvPr/>
        </p:nvSpPr>
        <p:spPr>
          <a:xfrm>
            <a:off x="7433002" y="5873053"/>
            <a:ext cx="1946910" cy="375920"/>
          </a:xfrm>
          <a:prstGeom prst="rect">
            <a:avLst/>
          </a:prstGeom>
        </p:spPr>
        <p:txBody>
          <a:bodyPr vert="horz" wrap="square" lIns="0" tIns="12700" rIns="0" bIns="0" rtlCol="0">
            <a:noAutofit/>
          </a:bodyPr>
          <a:lstStyle/>
          <a:p>
            <a:pPr>
              <a:lnSpc>
                <a:spcPct val="100000"/>
              </a:lnSpc>
              <a:spcBef>
                <a:spcPts val="100"/>
              </a:spcBef>
              <a:tabLst>
                <a:tab pos="1744980" algn="l"/>
              </a:tabLst>
            </a:pPr>
            <a:r>
              <a:rPr sz="2300" b="1" dirty="0">
                <a:solidFill>
                  <a:srgbClr val="EC5850"/>
                </a:solidFill>
                <a:latin typeface="Poppins"/>
                <a:cs typeface="Poppins"/>
              </a:rPr>
              <a:t>7	8</a:t>
            </a:r>
            <a:endParaRPr sz="2300">
              <a:latin typeface="Poppins"/>
              <a:cs typeface="Poppins"/>
            </a:endParaRPr>
          </a:p>
        </p:txBody>
      </p:sp>
      <p:sp>
        <p:nvSpPr>
          <p:cNvPr id="24" name="object 24"/>
          <p:cNvSpPr txBox="1"/>
          <p:nvPr/>
        </p:nvSpPr>
        <p:spPr>
          <a:xfrm>
            <a:off x="9178199" y="6174706"/>
            <a:ext cx="1094105" cy="1032510"/>
          </a:xfrm>
          <a:prstGeom prst="rect">
            <a:avLst/>
          </a:prstGeom>
        </p:spPr>
        <p:txBody>
          <a:bodyPr vert="horz" wrap="square" lIns="0" tIns="17780" rIns="0" bIns="0" rtlCol="0">
            <a:noAutofit/>
          </a:bodyPr>
          <a:lstStyle/>
          <a:p>
            <a:pPr marR="22225">
              <a:lnSpc>
                <a:spcPts val="700"/>
              </a:lnSpc>
              <a:spcBef>
                <a:spcPts val="140"/>
              </a:spcBef>
            </a:pPr>
            <a:r>
              <a:rPr sz="600" b="1" dirty="0">
                <a:solidFill>
                  <a:srgbClr val="231F20"/>
                </a:solidFill>
                <a:latin typeface="Arial" panose="020B0604020202020204" pitchFamily="34" charset="0"/>
                <a:cs typeface="Arial" panose="020B0604020202020204" pitchFamily="34" charset="0"/>
              </a:rPr>
              <a:t>Homework and further  learning opportunities (5</a:t>
            </a:r>
            <a:r>
              <a:rPr sz="600" b="1" spc="-90"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5080">
              <a:lnSpc>
                <a:spcPts val="660"/>
              </a:lnSpc>
              <a:spcBef>
                <a:spcPts val="275"/>
              </a:spcBef>
            </a:pPr>
            <a:r>
              <a:rPr sz="600" dirty="0">
                <a:solidFill>
                  <a:srgbClr val="231F20"/>
                </a:solidFill>
                <a:latin typeface="Arial" panose="020B0604020202020204" pitchFamily="34" charset="0"/>
                <a:cs typeface="Arial" panose="020B0604020202020204" pitchFamily="34" charset="0"/>
              </a:rPr>
              <a:t>Challenge the </a:t>
            </a:r>
            <a:r>
              <a:rPr sz="600" spc="-5" dirty="0">
                <a:solidFill>
                  <a:srgbClr val="231F20"/>
                </a:solidFill>
                <a:latin typeface="Arial" panose="020B0604020202020204" pitchFamily="34" charset="0"/>
                <a:cs typeface="Arial" panose="020B0604020202020204" pitchFamily="34" charset="0"/>
              </a:rPr>
              <a:t>children </a:t>
            </a:r>
            <a:r>
              <a:rPr sz="600" dirty="0">
                <a:solidFill>
                  <a:srgbClr val="231F20"/>
                </a:solidFill>
                <a:latin typeface="Arial" panose="020B0604020202020204" pitchFamily="34" charset="0"/>
                <a:cs typeface="Arial" panose="020B0604020202020204" pitchFamily="34" charset="0"/>
              </a:rPr>
              <a:t>to</a:t>
            </a:r>
            <a:r>
              <a:rPr sz="600" spc="-55"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create  </a:t>
            </a:r>
            <a:r>
              <a:rPr sz="600" dirty="0">
                <a:solidFill>
                  <a:srgbClr val="231F20"/>
                </a:solidFill>
                <a:latin typeface="Arial" panose="020B0604020202020204" pitchFamily="34" charset="0"/>
                <a:cs typeface="Arial" panose="020B0604020202020204" pitchFamily="34" charset="0"/>
              </a:rPr>
              <a:t>a piece of</a:t>
            </a:r>
            <a:r>
              <a:rPr sz="600" spc="-3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technology/Tech</a:t>
            </a:r>
            <a:endParaRPr sz="600" dirty="0">
              <a:latin typeface="Arial" panose="020B0604020202020204" pitchFamily="34" charset="0"/>
              <a:cs typeface="Arial" panose="020B0604020202020204" pitchFamily="34" charset="0"/>
            </a:endParaRPr>
          </a:p>
          <a:p>
            <a:pPr marR="79375">
              <a:lnSpc>
                <a:spcPts val="660"/>
              </a:lnSpc>
            </a:pPr>
            <a:r>
              <a:rPr sz="600" spc="-20" dirty="0">
                <a:solidFill>
                  <a:srgbClr val="231F20"/>
                </a:solidFill>
                <a:latin typeface="Arial" panose="020B0604020202020204" pitchFamily="34" charset="0"/>
                <a:cs typeface="Arial" panose="020B0604020202020204" pitchFamily="34" charset="0"/>
              </a:rPr>
              <a:t>We </a:t>
            </a:r>
            <a:r>
              <a:rPr sz="600" dirty="0">
                <a:solidFill>
                  <a:srgbClr val="231F20"/>
                </a:solidFill>
                <a:latin typeface="Arial" panose="020B0604020202020204" pitchFamily="34" charset="0"/>
                <a:cs typeface="Arial" panose="020B0604020202020204" pitchFamily="34" charset="0"/>
              </a:rPr>
              <a:t>Can themed food for</a:t>
            </a:r>
            <a:r>
              <a:rPr sz="600" spc="-7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their  homework. Go </a:t>
            </a:r>
            <a:r>
              <a:rPr sz="600" spc="-5" dirty="0">
                <a:solidFill>
                  <a:srgbClr val="231F20"/>
                </a:solidFill>
                <a:latin typeface="Arial" panose="020B0604020202020204" pitchFamily="34" charset="0"/>
                <a:cs typeface="Arial" panose="020B0604020202020204" pitchFamily="34" charset="0"/>
              </a:rPr>
              <a:t>through </a:t>
            </a:r>
            <a:r>
              <a:rPr sz="600" dirty="0">
                <a:solidFill>
                  <a:srgbClr val="231F20"/>
                </a:solidFill>
                <a:latin typeface="Arial" panose="020B0604020202020204" pitchFamily="34" charset="0"/>
                <a:cs typeface="Arial" panose="020B0604020202020204" pitchFamily="34" charset="0"/>
              </a:rPr>
              <a:t>the  example ideas on the</a:t>
            </a:r>
            <a:r>
              <a:rPr sz="600" spc="-5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slide.</a:t>
            </a:r>
            <a:endParaRPr sz="600" dirty="0">
              <a:latin typeface="Arial" panose="020B0604020202020204" pitchFamily="34" charset="0"/>
              <a:cs typeface="Arial" panose="020B0604020202020204" pitchFamily="34" charset="0"/>
            </a:endParaRPr>
          </a:p>
          <a:p>
            <a:pPr marR="34290">
              <a:lnSpc>
                <a:spcPts val="660"/>
              </a:lnSpc>
              <a:spcBef>
                <a:spcPts val="280"/>
              </a:spcBef>
            </a:pPr>
            <a:r>
              <a:rPr sz="600" dirty="0">
                <a:solidFill>
                  <a:srgbClr val="231F20"/>
                </a:solidFill>
                <a:latin typeface="Arial" panose="020B0604020202020204" pitchFamily="34" charset="0"/>
                <a:cs typeface="Arial" panose="020B0604020202020204" pitchFamily="34" charset="0"/>
              </a:rPr>
              <a:t>The students could bring their  </a:t>
            </a:r>
            <a:r>
              <a:rPr sz="600" spc="-5" dirty="0">
                <a:solidFill>
                  <a:srgbClr val="231F20"/>
                </a:solidFill>
                <a:latin typeface="Arial" panose="020B0604020202020204" pitchFamily="34" charset="0"/>
                <a:cs typeface="Arial" panose="020B0604020202020204" pitchFamily="34" charset="0"/>
              </a:rPr>
              <a:t>creations </a:t>
            </a:r>
            <a:r>
              <a:rPr sz="600" dirty="0">
                <a:solidFill>
                  <a:srgbClr val="231F20"/>
                </a:solidFill>
                <a:latin typeface="Arial" panose="020B0604020202020204" pitchFamily="34" charset="0"/>
                <a:cs typeface="Arial" panose="020B0604020202020204" pitchFamily="34" charset="0"/>
              </a:rPr>
              <a:t>back into class on a  </a:t>
            </a:r>
            <a:r>
              <a:rPr sz="600" spc="-5" dirty="0">
                <a:solidFill>
                  <a:srgbClr val="231F20"/>
                </a:solidFill>
                <a:latin typeface="Arial" panose="020B0604020202020204" pitchFamily="34" charset="0"/>
                <a:cs typeface="Arial" panose="020B0604020202020204" pitchFamily="34" charset="0"/>
              </a:rPr>
              <a:t>future </a:t>
            </a:r>
            <a:r>
              <a:rPr sz="600" dirty="0">
                <a:solidFill>
                  <a:srgbClr val="231F20"/>
                </a:solidFill>
                <a:latin typeface="Arial" panose="020B0604020202020204" pitchFamily="34" charset="0"/>
                <a:cs typeface="Arial" panose="020B0604020202020204" pitchFamily="34" charset="0"/>
              </a:rPr>
              <a:t>date or bring in a</a:t>
            </a:r>
            <a:r>
              <a:rPr sz="600" spc="-6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picture  </a:t>
            </a:r>
            <a:r>
              <a:rPr sz="600" dirty="0">
                <a:solidFill>
                  <a:srgbClr val="231F20"/>
                </a:solidFill>
                <a:latin typeface="Arial" panose="020B0604020202020204" pitchFamily="34" charset="0"/>
                <a:cs typeface="Arial" panose="020B0604020202020204" pitchFamily="34" charset="0"/>
              </a:rPr>
              <a:t>to </a:t>
            </a:r>
            <a:r>
              <a:rPr sz="600" spc="-5" dirty="0">
                <a:solidFill>
                  <a:srgbClr val="231F20"/>
                </a:solidFill>
                <a:latin typeface="Arial" panose="020B0604020202020204" pitchFamily="34" charset="0"/>
                <a:cs typeface="Arial" panose="020B0604020202020204" pitchFamily="34" charset="0"/>
              </a:rPr>
              <a:t>share </a:t>
            </a:r>
            <a:r>
              <a:rPr sz="600" dirty="0">
                <a:solidFill>
                  <a:srgbClr val="231F20"/>
                </a:solidFill>
                <a:latin typeface="Arial" panose="020B0604020202020204" pitchFamily="34" charset="0"/>
                <a:cs typeface="Arial" panose="020B0604020202020204" pitchFamily="34" charset="0"/>
              </a:rPr>
              <a:t>with their</a:t>
            </a:r>
            <a:r>
              <a:rPr sz="600" spc="-7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classmates.</a:t>
            </a:r>
            <a:endParaRPr sz="600" dirty="0">
              <a:latin typeface="Arial" panose="020B0604020202020204" pitchFamily="34" charset="0"/>
              <a:cs typeface="Arial" panose="020B0604020202020204" pitchFamily="34" charset="0"/>
            </a:endParaRPr>
          </a:p>
        </p:txBody>
      </p:sp>
      <p:sp>
        <p:nvSpPr>
          <p:cNvPr id="25" name="object 25"/>
          <p:cNvSpPr/>
          <p:nvPr/>
        </p:nvSpPr>
        <p:spPr>
          <a:xfrm>
            <a:off x="3628377" y="5871171"/>
            <a:ext cx="3615690" cy="1541780"/>
          </a:xfrm>
          <a:custGeom>
            <a:avLst/>
            <a:gdLst/>
            <a:ahLst/>
            <a:cxnLst/>
            <a:rect l="l" t="t" r="r" b="b"/>
            <a:pathLst>
              <a:path w="3615690" h="1541779">
                <a:moveTo>
                  <a:pt x="0" y="1541653"/>
                </a:moveTo>
                <a:lnTo>
                  <a:pt x="3615245" y="1541653"/>
                </a:lnTo>
                <a:lnTo>
                  <a:pt x="3615245" y="0"/>
                </a:lnTo>
                <a:lnTo>
                  <a:pt x="0" y="0"/>
                </a:lnTo>
                <a:lnTo>
                  <a:pt x="0" y="1541653"/>
                </a:lnTo>
                <a:close/>
              </a:path>
            </a:pathLst>
          </a:custGeom>
          <a:ln w="6350">
            <a:solidFill>
              <a:srgbClr val="BCBEC0"/>
            </a:solidFill>
          </a:ln>
        </p:spPr>
        <p:txBody>
          <a:bodyPr wrap="square" lIns="0" tIns="0" rIns="0" bIns="0" rtlCol="0">
            <a:noAutofit/>
          </a:bodyPr>
          <a:lstStyle/>
          <a:p>
            <a:endParaRPr/>
          </a:p>
        </p:txBody>
      </p:sp>
      <p:sp>
        <p:nvSpPr>
          <p:cNvPr id="26" name="object 26"/>
          <p:cNvSpPr/>
          <p:nvPr/>
        </p:nvSpPr>
        <p:spPr>
          <a:xfrm>
            <a:off x="6378370" y="3642719"/>
            <a:ext cx="3968115" cy="2092074"/>
          </a:xfrm>
          <a:custGeom>
            <a:avLst/>
            <a:gdLst/>
            <a:ahLst/>
            <a:cxnLst/>
            <a:rect l="l" t="t" r="r" b="b"/>
            <a:pathLst>
              <a:path w="3968115" h="2085339">
                <a:moveTo>
                  <a:pt x="0" y="2085035"/>
                </a:moveTo>
                <a:lnTo>
                  <a:pt x="3968051" y="2085035"/>
                </a:lnTo>
                <a:lnTo>
                  <a:pt x="3968051" y="0"/>
                </a:lnTo>
                <a:lnTo>
                  <a:pt x="0" y="0"/>
                </a:lnTo>
                <a:lnTo>
                  <a:pt x="0" y="2085035"/>
                </a:lnTo>
                <a:close/>
              </a:path>
            </a:pathLst>
          </a:custGeom>
          <a:ln w="6350">
            <a:solidFill>
              <a:srgbClr val="BCBEC0"/>
            </a:solidFill>
          </a:ln>
        </p:spPr>
        <p:txBody>
          <a:bodyPr wrap="square" lIns="0" tIns="0" rIns="0" bIns="0" rtlCol="0">
            <a:noAutofit/>
          </a:bodyPr>
          <a:lstStyle/>
          <a:p>
            <a:endParaRPr/>
          </a:p>
        </p:txBody>
      </p:sp>
      <p:sp>
        <p:nvSpPr>
          <p:cNvPr id="27" name="object 27"/>
          <p:cNvSpPr txBox="1"/>
          <p:nvPr/>
        </p:nvSpPr>
        <p:spPr>
          <a:xfrm>
            <a:off x="6433159" y="3652306"/>
            <a:ext cx="196215"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6</a:t>
            </a:r>
            <a:endParaRPr sz="2300">
              <a:latin typeface="Poppins"/>
              <a:cs typeface="Poppins"/>
            </a:endParaRPr>
          </a:p>
        </p:txBody>
      </p:sp>
      <p:sp>
        <p:nvSpPr>
          <p:cNvPr id="28" name="object 28"/>
          <p:cNvSpPr txBox="1"/>
          <p:nvPr/>
        </p:nvSpPr>
        <p:spPr>
          <a:xfrm>
            <a:off x="6433159" y="3923654"/>
            <a:ext cx="3834765" cy="1630045"/>
          </a:xfrm>
          <a:prstGeom prst="rect">
            <a:avLst/>
          </a:prstGeom>
        </p:spPr>
        <p:txBody>
          <a:bodyPr vert="horz" wrap="square" lIns="0" tIns="45720" rIns="0" bIns="0" rtlCol="0">
            <a:noAutofit/>
          </a:bodyPr>
          <a:lstStyle/>
          <a:p>
            <a:pPr>
              <a:lnSpc>
                <a:spcPct val="100000"/>
              </a:lnSpc>
              <a:spcBef>
                <a:spcPts val="360"/>
              </a:spcBef>
            </a:pPr>
            <a:r>
              <a:rPr sz="600" b="1" dirty="0">
                <a:solidFill>
                  <a:srgbClr val="231F20"/>
                </a:solidFill>
                <a:latin typeface="Arial" panose="020B0604020202020204" pitchFamily="34" charset="0"/>
                <a:cs typeface="Arial" panose="020B0604020202020204" pitchFamily="34" charset="0"/>
              </a:rPr>
              <a:t>Design a </a:t>
            </a:r>
            <a:r>
              <a:rPr sz="600" b="1" spc="-5" dirty="0">
                <a:solidFill>
                  <a:srgbClr val="231F20"/>
                </a:solidFill>
                <a:latin typeface="Arial" panose="020B0604020202020204" pitchFamily="34" charset="0"/>
                <a:cs typeface="Arial" panose="020B0604020202020204" pitchFamily="34" charset="0"/>
              </a:rPr>
              <a:t>restaurant </a:t>
            </a:r>
            <a:r>
              <a:rPr sz="600" b="1" dirty="0">
                <a:solidFill>
                  <a:srgbClr val="231F20"/>
                </a:solidFill>
                <a:latin typeface="Arial" panose="020B0604020202020204" pitchFamily="34" charset="0"/>
                <a:cs typeface="Arial" panose="020B0604020202020204" pitchFamily="34" charset="0"/>
              </a:rPr>
              <a:t>of the </a:t>
            </a:r>
            <a:r>
              <a:rPr sz="600" b="1" spc="-5" dirty="0">
                <a:solidFill>
                  <a:srgbClr val="231F20"/>
                </a:solidFill>
                <a:latin typeface="Arial" panose="020B0604020202020204" pitchFamily="34" charset="0"/>
                <a:cs typeface="Arial" panose="020B0604020202020204" pitchFamily="34" charset="0"/>
              </a:rPr>
              <a:t>future </a:t>
            </a:r>
            <a:r>
              <a:rPr sz="600" b="1" dirty="0">
                <a:solidFill>
                  <a:srgbClr val="231F20"/>
                </a:solidFill>
                <a:latin typeface="Arial" panose="020B0604020202020204" pitchFamily="34" charset="0"/>
                <a:cs typeface="Arial" panose="020B0604020202020204" pitchFamily="34" charset="0"/>
              </a:rPr>
              <a:t>(30</a:t>
            </a:r>
            <a:r>
              <a:rPr sz="600" b="1" spc="5"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5080">
              <a:lnSpc>
                <a:spcPts val="700"/>
              </a:lnSpc>
              <a:spcBef>
                <a:spcPts val="305"/>
              </a:spcBef>
            </a:pPr>
            <a:r>
              <a:rPr sz="600" dirty="0">
                <a:solidFill>
                  <a:srgbClr val="231F20"/>
                </a:solidFill>
                <a:latin typeface="Arial" panose="020B0604020202020204" pitchFamily="34" charset="0"/>
                <a:cs typeface="Arial" panose="020B0604020202020204" pitchFamily="34" charset="0"/>
              </a:rPr>
              <a:t>Ask the students to use everything they have learnt about food technology during the lesson to think about</a:t>
            </a:r>
            <a:r>
              <a:rPr sz="600" spc="-90" dirty="0">
                <a:solidFill>
                  <a:srgbClr val="231F20"/>
                </a:solidFill>
                <a:latin typeface="Arial" panose="020B0604020202020204" pitchFamily="34" charset="0"/>
                <a:cs typeface="Arial" panose="020B0604020202020204" pitchFamily="34" charset="0"/>
              </a:rPr>
              <a:t> </a:t>
            </a:r>
            <a:r>
              <a:rPr lang="en-GB" sz="600" spc="-9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what  </a:t>
            </a:r>
            <a:r>
              <a:rPr sz="600" spc="-5" dirty="0">
                <a:solidFill>
                  <a:srgbClr val="231F20"/>
                </a:solidFill>
                <a:latin typeface="Arial" panose="020B0604020202020204" pitchFamily="34" charset="0"/>
                <a:cs typeface="Arial" panose="020B0604020202020204" pitchFamily="34" charset="0"/>
              </a:rPr>
              <a:t>restaurants </a:t>
            </a:r>
            <a:r>
              <a:rPr sz="600" dirty="0">
                <a:solidFill>
                  <a:srgbClr val="231F20"/>
                </a:solidFill>
                <a:latin typeface="Arial" panose="020B0604020202020204" pitchFamily="34" charset="0"/>
                <a:cs typeface="Arial" panose="020B0604020202020204" pitchFamily="34" charset="0"/>
              </a:rPr>
              <a:t>could look like in 10 to 20 years time. Ask the students how they think food technology will continue  to advance</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Collect some ideas as a class. Ask the students to work in small </a:t>
            </a:r>
            <a:r>
              <a:rPr sz="600" spc="-5" dirty="0">
                <a:solidFill>
                  <a:srgbClr val="231F20"/>
                </a:solidFill>
                <a:latin typeface="Arial" panose="020B0604020202020204" pitchFamily="34" charset="0"/>
                <a:cs typeface="Arial" panose="020B0604020202020204" pitchFamily="34" charset="0"/>
              </a:rPr>
              <a:t>groups </a:t>
            </a:r>
            <a:r>
              <a:rPr sz="600" dirty="0">
                <a:solidFill>
                  <a:srgbClr val="231F20"/>
                </a:solidFill>
                <a:latin typeface="Arial" panose="020B0604020202020204" pitchFamily="34" charset="0"/>
                <a:cs typeface="Arial" panose="020B0604020202020204" pitchFamily="34" charset="0"/>
              </a:rPr>
              <a:t>to draw a </a:t>
            </a:r>
            <a:r>
              <a:rPr sz="600" spc="-10" dirty="0">
                <a:solidFill>
                  <a:srgbClr val="231F20"/>
                </a:solidFill>
                <a:latin typeface="Arial" panose="020B0604020202020204" pitchFamily="34" charset="0"/>
                <a:cs typeface="Arial" panose="020B0604020202020204" pitchFamily="34" charset="0"/>
              </a:rPr>
              <a:t>bird’s </a:t>
            </a:r>
            <a:r>
              <a:rPr sz="600" dirty="0">
                <a:solidFill>
                  <a:srgbClr val="231F20"/>
                </a:solidFill>
                <a:latin typeface="Arial" panose="020B0604020202020204" pitchFamily="34" charset="0"/>
                <a:cs typeface="Arial" panose="020B0604020202020204" pitchFamily="34" charset="0"/>
              </a:rPr>
              <a:t>eye plan</a:t>
            </a:r>
            <a:r>
              <a:rPr sz="600" spc="-7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of  a </a:t>
            </a:r>
            <a:r>
              <a:rPr sz="600" spc="-5" dirty="0">
                <a:solidFill>
                  <a:srgbClr val="231F20"/>
                </a:solidFill>
                <a:latin typeface="Arial" panose="020B0604020202020204" pitchFamily="34" charset="0"/>
                <a:cs typeface="Arial" panose="020B0604020202020204" pitchFamily="34" charset="0"/>
              </a:rPr>
              <a:t>restaurant </a:t>
            </a:r>
            <a:r>
              <a:rPr sz="600" dirty="0">
                <a:solidFill>
                  <a:srgbClr val="231F20"/>
                </a:solidFill>
                <a:latin typeface="Arial" panose="020B0604020202020204" pitchFamily="34" charset="0"/>
                <a:cs typeface="Arial" panose="020B0604020202020204" pitchFamily="34" charset="0"/>
              </a:rPr>
              <a:t>of the </a:t>
            </a:r>
            <a:r>
              <a:rPr sz="600" spc="-5" dirty="0">
                <a:solidFill>
                  <a:srgbClr val="231F20"/>
                </a:solidFill>
                <a:latin typeface="Arial" panose="020B0604020202020204" pitchFamily="34" charset="0"/>
                <a:cs typeface="Arial" panose="020B0604020202020204" pitchFamily="34" charset="0"/>
              </a:rPr>
              <a:t>future </a:t>
            </a:r>
            <a:r>
              <a:rPr sz="600" dirty="0">
                <a:solidFill>
                  <a:srgbClr val="231F20"/>
                </a:solidFill>
                <a:latin typeface="Arial" panose="020B0604020202020204" pitchFamily="34" charset="0"/>
                <a:cs typeface="Arial" panose="020B0604020202020204" pitchFamily="34" charset="0"/>
              </a:rPr>
              <a:t>(example on the</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slide)</a:t>
            </a:r>
            <a:endParaRPr sz="600" dirty="0">
              <a:latin typeface="Arial" panose="020B0604020202020204" pitchFamily="34" charset="0"/>
              <a:cs typeface="Arial" panose="020B0604020202020204" pitchFamily="34" charset="0"/>
            </a:endParaRPr>
          </a:p>
          <a:p>
            <a:pPr>
              <a:lnSpc>
                <a:spcPct val="100000"/>
              </a:lnSpc>
              <a:spcBef>
                <a:spcPts val="245"/>
              </a:spcBef>
            </a:pPr>
            <a:r>
              <a:rPr sz="600" dirty="0">
                <a:solidFill>
                  <a:srgbClr val="231F20"/>
                </a:solidFill>
                <a:latin typeface="Arial" panose="020B0604020202020204" pitchFamily="34" charset="0"/>
                <a:cs typeface="Arial" panose="020B0604020202020204" pitchFamily="34" charset="0"/>
              </a:rPr>
              <a:t>In their plan, ask the students to</a:t>
            </a:r>
            <a:r>
              <a:rPr sz="600" spc="-1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consider:</a:t>
            </a:r>
            <a:endParaRPr sz="600" dirty="0">
              <a:latin typeface="Arial" panose="020B0604020202020204" pitchFamily="34" charset="0"/>
              <a:cs typeface="Arial" panose="020B0604020202020204" pitchFamily="34" charset="0"/>
            </a:endParaRPr>
          </a:p>
          <a:p>
            <a:pPr marL="50800" indent="-51435">
              <a:lnSpc>
                <a:spcPct val="100000"/>
              </a:lnSpc>
              <a:spcBef>
                <a:spcPts val="265"/>
              </a:spcBef>
              <a:buChar char="-"/>
              <a:tabLst>
                <a:tab pos="51435" algn="l"/>
              </a:tabLst>
            </a:pPr>
            <a:r>
              <a:rPr sz="600" dirty="0">
                <a:solidFill>
                  <a:srgbClr val="231F20"/>
                </a:solidFill>
                <a:latin typeface="Arial" panose="020B0604020202020204" pitchFamily="34" charset="0"/>
                <a:cs typeface="Arial" panose="020B0604020202020204" pitchFamily="34" charset="0"/>
              </a:rPr>
              <a:t>What kind of food will the </a:t>
            </a:r>
            <a:r>
              <a:rPr sz="600" spc="-5" dirty="0">
                <a:solidFill>
                  <a:srgbClr val="231F20"/>
                </a:solidFill>
                <a:latin typeface="Arial" panose="020B0604020202020204" pitchFamily="34" charset="0"/>
                <a:cs typeface="Arial" panose="020B0604020202020204" pitchFamily="34" charset="0"/>
              </a:rPr>
              <a:t>restaurant </a:t>
            </a:r>
            <a:r>
              <a:rPr sz="600" dirty="0">
                <a:solidFill>
                  <a:srgbClr val="231F20"/>
                </a:solidFill>
                <a:latin typeface="Arial" panose="020B0604020202020204" pitchFamily="34" charset="0"/>
                <a:cs typeface="Arial" panose="020B0604020202020204" pitchFamily="34" charset="0"/>
              </a:rPr>
              <a:t>serve?</a:t>
            </a:r>
            <a:endParaRPr sz="600" dirty="0">
              <a:latin typeface="Arial" panose="020B0604020202020204" pitchFamily="34" charset="0"/>
              <a:cs typeface="Arial" panose="020B0604020202020204" pitchFamily="34" charset="0"/>
            </a:endParaRPr>
          </a:p>
          <a:p>
            <a:pPr marL="50800" indent="-51435">
              <a:lnSpc>
                <a:spcPct val="100000"/>
              </a:lnSpc>
              <a:buChar char="-"/>
              <a:tabLst>
                <a:tab pos="51435" algn="l"/>
              </a:tabLst>
            </a:pPr>
            <a:r>
              <a:rPr sz="600" dirty="0">
                <a:solidFill>
                  <a:srgbClr val="231F20"/>
                </a:solidFill>
                <a:latin typeface="Arial" panose="020B0604020202020204" pitchFamily="34" charset="0"/>
                <a:cs typeface="Arial" panose="020B0604020202020204" pitchFamily="34" charset="0"/>
              </a:rPr>
              <a:t>How will the food be</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cooked?</a:t>
            </a:r>
            <a:endParaRPr sz="600" dirty="0">
              <a:latin typeface="Arial" panose="020B0604020202020204" pitchFamily="34" charset="0"/>
              <a:cs typeface="Arial" panose="020B0604020202020204" pitchFamily="34" charset="0"/>
            </a:endParaRPr>
          </a:p>
          <a:p>
            <a:pPr marL="50800" indent="-51435">
              <a:lnSpc>
                <a:spcPct val="100000"/>
              </a:lnSpc>
              <a:buChar char="-"/>
              <a:tabLst>
                <a:tab pos="51435" algn="l"/>
              </a:tabLst>
            </a:pPr>
            <a:r>
              <a:rPr sz="600" dirty="0">
                <a:solidFill>
                  <a:srgbClr val="231F20"/>
                </a:solidFill>
                <a:latin typeface="Arial" panose="020B0604020202020204" pitchFamily="34" charset="0"/>
                <a:cs typeface="Arial" panose="020B0604020202020204" pitchFamily="34" charset="0"/>
              </a:rPr>
              <a:t>How will customers </a:t>
            </a:r>
            <a:r>
              <a:rPr sz="600" spc="-5" dirty="0">
                <a:solidFill>
                  <a:srgbClr val="231F20"/>
                </a:solidFill>
                <a:latin typeface="Arial" panose="020B0604020202020204" pitchFamily="34" charset="0"/>
                <a:cs typeface="Arial" panose="020B0604020202020204" pitchFamily="34" charset="0"/>
              </a:rPr>
              <a:t>order </a:t>
            </a:r>
            <a:r>
              <a:rPr sz="600" dirty="0">
                <a:solidFill>
                  <a:srgbClr val="231F20"/>
                </a:solidFill>
                <a:latin typeface="Arial" panose="020B0604020202020204" pitchFamily="34" charset="0"/>
                <a:cs typeface="Arial" panose="020B0604020202020204" pitchFamily="34" charset="0"/>
              </a:rPr>
              <a:t>their food?</a:t>
            </a:r>
            <a:endParaRPr sz="600" dirty="0">
              <a:latin typeface="Arial" panose="020B0604020202020204" pitchFamily="34" charset="0"/>
              <a:cs typeface="Arial" panose="020B0604020202020204" pitchFamily="34" charset="0"/>
            </a:endParaRPr>
          </a:p>
          <a:p>
            <a:pPr marL="50800" indent="-51435">
              <a:lnSpc>
                <a:spcPct val="100000"/>
              </a:lnSpc>
              <a:buChar char="-"/>
              <a:tabLst>
                <a:tab pos="51435" algn="l"/>
              </a:tabLst>
            </a:pPr>
            <a:r>
              <a:rPr sz="600" dirty="0">
                <a:solidFill>
                  <a:srgbClr val="231F20"/>
                </a:solidFill>
                <a:latin typeface="Arial" panose="020B0604020202020204" pitchFamily="34" charset="0"/>
                <a:cs typeface="Arial" panose="020B0604020202020204" pitchFamily="34" charset="0"/>
              </a:rPr>
              <a:t>How will food be </a:t>
            </a:r>
            <a:r>
              <a:rPr sz="600" spc="-5" dirty="0">
                <a:solidFill>
                  <a:srgbClr val="231F20"/>
                </a:solidFill>
                <a:latin typeface="Arial" panose="020B0604020202020204" pitchFamily="34" charset="0"/>
                <a:cs typeface="Arial" panose="020B0604020202020204" pitchFamily="34" charset="0"/>
              </a:rPr>
              <a:t>delivered </a:t>
            </a:r>
            <a:r>
              <a:rPr sz="600" dirty="0">
                <a:solidFill>
                  <a:srgbClr val="231F20"/>
                </a:solidFill>
                <a:latin typeface="Arial" panose="020B0604020202020204" pitchFamily="34" charset="0"/>
                <a:cs typeface="Arial" panose="020B0604020202020204" pitchFamily="34" charset="0"/>
              </a:rPr>
              <a:t>to the tables?</a:t>
            </a:r>
            <a:endParaRPr sz="600" dirty="0">
              <a:latin typeface="Arial" panose="020B0604020202020204" pitchFamily="34" charset="0"/>
              <a:cs typeface="Arial" panose="020B0604020202020204" pitchFamily="34" charset="0"/>
            </a:endParaRPr>
          </a:p>
          <a:p>
            <a:pPr marL="50800" indent="-51435">
              <a:lnSpc>
                <a:spcPct val="100000"/>
              </a:lnSpc>
              <a:buChar char="-"/>
              <a:tabLst>
                <a:tab pos="51435" algn="l"/>
              </a:tabLst>
            </a:pPr>
            <a:r>
              <a:rPr sz="600" dirty="0">
                <a:solidFill>
                  <a:srgbClr val="231F20"/>
                </a:solidFill>
                <a:latin typeface="Arial" panose="020B0604020202020204" pitchFamily="34" charset="0"/>
                <a:cs typeface="Arial" panose="020B0604020202020204" pitchFamily="34" charset="0"/>
              </a:rPr>
              <a:t>Will any people work in the </a:t>
            </a:r>
            <a:r>
              <a:rPr sz="600" spc="-5" dirty="0">
                <a:solidFill>
                  <a:srgbClr val="231F20"/>
                </a:solidFill>
                <a:latin typeface="Arial" panose="020B0604020202020204" pitchFamily="34" charset="0"/>
                <a:cs typeface="Arial" panose="020B0604020202020204" pitchFamily="34" charset="0"/>
              </a:rPr>
              <a:t>restaurant? </a:t>
            </a:r>
            <a:r>
              <a:rPr sz="600" dirty="0">
                <a:solidFill>
                  <a:srgbClr val="231F20"/>
                </a:solidFill>
                <a:latin typeface="Arial" panose="020B0604020202020204" pitchFamily="34" charset="0"/>
                <a:cs typeface="Arial" panose="020B0604020202020204" pitchFamily="34" charset="0"/>
              </a:rPr>
              <a:t>If so, what will they be</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doing?</a:t>
            </a:r>
            <a:endParaRPr sz="600" dirty="0">
              <a:latin typeface="Arial" panose="020B0604020202020204" pitchFamily="34" charset="0"/>
              <a:cs typeface="Arial" panose="020B0604020202020204" pitchFamily="34" charset="0"/>
            </a:endParaRPr>
          </a:p>
          <a:p>
            <a:pPr marR="186690">
              <a:lnSpc>
                <a:spcPts val="700"/>
              </a:lnSpc>
              <a:spcBef>
                <a:spcPts val="305"/>
              </a:spcBef>
            </a:pPr>
            <a:r>
              <a:rPr sz="600" dirty="0">
                <a:solidFill>
                  <a:srgbClr val="231F20"/>
                </a:solidFill>
                <a:latin typeface="Arial" panose="020B0604020202020204" pitchFamily="34" charset="0"/>
                <a:cs typeface="Arial" panose="020B0604020202020204" pitchFamily="34" charset="0"/>
              </a:rPr>
              <a:t>The students could draw their designs on paper or on a computer/tablet (using a piece of </a:t>
            </a:r>
            <a:r>
              <a:rPr sz="600" spc="-5" dirty="0">
                <a:solidFill>
                  <a:srgbClr val="231F20"/>
                </a:solidFill>
                <a:latin typeface="Arial" panose="020B0604020202020204" pitchFamily="34" charset="0"/>
                <a:cs typeface="Arial" panose="020B0604020202020204" pitchFamily="34" charset="0"/>
              </a:rPr>
              <a:t>software </a:t>
            </a:r>
            <a:r>
              <a:rPr sz="600" dirty="0">
                <a:solidFill>
                  <a:srgbClr val="231F20"/>
                </a:solidFill>
                <a:latin typeface="Arial" panose="020B0604020202020204" pitchFamily="34" charset="0"/>
                <a:cs typeface="Arial" panose="020B0604020202020204" pitchFamily="34" charset="0"/>
              </a:rPr>
              <a:t>they</a:t>
            </a:r>
            <a:r>
              <a:rPr sz="600" spc="-7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are  </a:t>
            </a:r>
            <a:r>
              <a:rPr sz="600" dirty="0">
                <a:solidFill>
                  <a:srgbClr val="231F20"/>
                </a:solidFill>
                <a:latin typeface="Arial" panose="020B0604020202020204" pitchFamily="34" charset="0"/>
                <a:cs typeface="Arial" panose="020B0604020202020204" pitchFamily="34" charset="0"/>
              </a:rPr>
              <a:t>comfortable</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with).</a:t>
            </a:r>
            <a:endParaRPr sz="600" dirty="0">
              <a:latin typeface="Arial" panose="020B0604020202020204" pitchFamily="34" charset="0"/>
              <a:cs typeface="Arial" panose="020B0604020202020204" pitchFamily="34" charset="0"/>
            </a:endParaRPr>
          </a:p>
          <a:p>
            <a:pPr>
              <a:lnSpc>
                <a:spcPct val="100000"/>
              </a:lnSpc>
              <a:spcBef>
                <a:spcPts val="244"/>
              </a:spcBef>
            </a:pPr>
            <a:r>
              <a:rPr sz="600" dirty="0">
                <a:solidFill>
                  <a:srgbClr val="231F20"/>
                </a:solidFill>
                <a:latin typeface="Arial" panose="020B0604020202020204" pitchFamily="34" charset="0"/>
                <a:cs typeface="Arial" panose="020B0604020202020204" pitchFamily="34" charset="0"/>
              </a:rPr>
              <a:t>Give the students time to </a:t>
            </a:r>
            <a:r>
              <a:rPr sz="600" spc="-5" dirty="0">
                <a:solidFill>
                  <a:srgbClr val="231F20"/>
                </a:solidFill>
                <a:latin typeface="Arial" panose="020B0604020202020204" pitchFamily="34" charset="0"/>
                <a:cs typeface="Arial" panose="020B0604020202020204" pitchFamily="34" charset="0"/>
              </a:rPr>
              <a:t>share </a:t>
            </a:r>
            <a:r>
              <a:rPr sz="600" dirty="0">
                <a:solidFill>
                  <a:srgbClr val="231F20"/>
                </a:solidFill>
                <a:latin typeface="Arial" panose="020B0604020202020204" pitchFamily="34" charset="0"/>
                <a:cs typeface="Arial" panose="020B0604020202020204" pitchFamily="34" charset="0"/>
              </a:rPr>
              <a:t>ideas </a:t>
            </a:r>
            <a:r>
              <a:rPr sz="600" spc="-5" dirty="0">
                <a:solidFill>
                  <a:srgbClr val="231F20"/>
                </a:solidFill>
                <a:latin typeface="Arial" panose="020B0604020202020204" pitchFamily="34" charset="0"/>
                <a:cs typeface="Arial" panose="020B0604020202020204" pitchFamily="34" charset="0"/>
              </a:rPr>
              <a:t>from </a:t>
            </a:r>
            <a:r>
              <a:rPr sz="600" dirty="0">
                <a:solidFill>
                  <a:srgbClr val="231F20"/>
                </a:solidFill>
                <a:latin typeface="Arial" panose="020B0604020202020204" pitchFamily="34" charset="0"/>
                <a:cs typeface="Arial" panose="020B0604020202020204" pitchFamily="34" charset="0"/>
              </a:rPr>
              <a:t>their design with the </a:t>
            </a:r>
            <a:r>
              <a:rPr sz="600" spc="-5" dirty="0">
                <a:solidFill>
                  <a:srgbClr val="231F20"/>
                </a:solidFill>
                <a:latin typeface="Arial" panose="020B0604020202020204" pitchFamily="34" charset="0"/>
                <a:cs typeface="Arial" panose="020B0604020202020204" pitchFamily="34" charset="0"/>
              </a:rPr>
              <a:t>rest </a:t>
            </a:r>
            <a:r>
              <a:rPr sz="600" dirty="0">
                <a:solidFill>
                  <a:srgbClr val="231F20"/>
                </a:solidFill>
                <a:latin typeface="Arial" panose="020B0604020202020204" pitchFamily="34" charset="0"/>
                <a:cs typeface="Arial" panose="020B0604020202020204" pitchFamily="34" charset="0"/>
              </a:rPr>
              <a:t>of the</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class.</a:t>
            </a:r>
            <a:endParaRPr sz="600" dirty="0">
              <a:latin typeface="Arial" panose="020B0604020202020204" pitchFamily="34" charset="0"/>
              <a:cs typeface="Arial" panose="020B0604020202020204" pitchFamily="34" charset="0"/>
            </a:endParaRPr>
          </a:p>
        </p:txBody>
      </p:sp>
      <p:pic>
        <p:nvPicPr>
          <p:cNvPr id="29" name="Picture 28" descr="A picture containing person, young, holding, girl&#10;&#10;Description automatically generated">
            <a:extLst>
              <a:ext uri="{FF2B5EF4-FFF2-40B4-BE49-F238E27FC236}">
                <a16:creationId xmlns:a16="http://schemas.microsoft.com/office/drawing/2014/main" id="{ADED45C1-80B9-EF45-B438-64F4D8594D80}"/>
              </a:ext>
            </a:extLst>
          </p:cNvPr>
          <p:cNvPicPr>
            <a:picLocks noChangeAspect="1"/>
          </p:cNvPicPr>
          <p:nvPr/>
        </p:nvPicPr>
        <p:blipFill rotWithShape="1">
          <a:blip r:embed="rId4" cstate="print">
            <a:extLst>
              <a:ext uri="{28A0092B-C50C-407E-A947-70E740481C1C}">
                <a14:useLocalDpi xmlns:a14="http://schemas.microsoft.com/office/drawing/2010/main" val="0"/>
              </a:ext>
            </a:extLst>
          </a:blip>
          <a:srcRect l="3052" t="21691" b="36812"/>
          <a:stretch/>
        </p:blipFill>
        <p:spPr>
          <a:xfrm flipH="1">
            <a:off x="6074993" y="356744"/>
            <a:ext cx="4253181" cy="1213202"/>
          </a:xfrm>
          <a:prstGeom prst="rect">
            <a:avLst/>
          </a:prstGeom>
        </p:spPr>
      </p:pic>
      <p:sp>
        <p:nvSpPr>
          <p:cNvPr id="33" name="object 15">
            <a:extLst>
              <a:ext uri="{FF2B5EF4-FFF2-40B4-BE49-F238E27FC236}">
                <a16:creationId xmlns:a16="http://schemas.microsoft.com/office/drawing/2014/main" id="{A8951131-0AF0-ABBF-E28D-3C62D78493F4}"/>
              </a:ext>
            </a:extLst>
          </p:cNvPr>
          <p:cNvSpPr/>
          <p:nvPr/>
        </p:nvSpPr>
        <p:spPr>
          <a:xfrm>
            <a:off x="5048802" y="1702295"/>
            <a:ext cx="1190625" cy="1573455"/>
          </a:xfrm>
          <a:custGeom>
            <a:avLst/>
            <a:gdLst/>
            <a:ahLst/>
            <a:cxnLst/>
            <a:rect l="l" t="t" r="r" b="b"/>
            <a:pathLst>
              <a:path w="1190625" h="1465580">
                <a:moveTo>
                  <a:pt x="0" y="1465516"/>
                </a:moveTo>
                <a:lnTo>
                  <a:pt x="1190345" y="1465516"/>
                </a:lnTo>
                <a:lnTo>
                  <a:pt x="1190345" y="0"/>
                </a:lnTo>
                <a:lnTo>
                  <a:pt x="0" y="0"/>
                </a:lnTo>
                <a:lnTo>
                  <a:pt x="0" y="1465516"/>
                </a:lnTo>
                <a:close/>
              </a:path>
            </a:pathLst>
          </a:custGeom>
          <a:ln w="6349">
            <a:solidFill>
              <a:srgbClr val="BCBEC0"/>
            </a:solidFill>
          </a:ln>
        </p:spPr>
        <p:txBody>
          <a:bodyPr wrap="square" lIns="0" tIns="0" rIns="0" bIns="0" rtlCol="0">
            <a:noAutofit/>
          </a:bodyPr>
          <a:lstStyle/>
          <a:p>
            <a:endParaRPr/>
          </a:p>
        </p:txBody>
      </p:sp>
      <p:sp>
        <p:nvSpPr>
          <p:cNvPr id="34" name="object 17">
            <a:extLst>
              <a:ext uri="{FF2B5EF4-FFF2-40B4-BE49-F238E27FC236}">
                <a16:creationId xmlns:a16="http://schemas.microsoft.com/office/drawing/2014/main" id="{76CC4A78-F85E-93B7-11E4-70D752BCAF4B}"/>
              </a:ext>
            </a:extLst>
          </p:cNvPr>
          <p:cNvSpPr txBox="1"/>
          <p:nvPr/>
        </p:nvSpPr>
        <p:spPr>
          <a:xfrm>
            <a:off x="5110954" y="1952625"/>
            <a:ext cx="1002030" cy="1010285"/>
          </a:xfrm>
          <a:prstGeom prst="rect">
            <a:avLst/>
          </a:prstGeom>
        </p:spPr>
        <p:txBody>
          <a:bodyPr vert="horz" wrap="square" lIns="0" tIns="17780" rIns="0" bIns="0" rtlCol="0">
            <a:noAutofit/>
          </a:bodyPr>
          <a:lstStyle/>
          <a:p>
            <a:pPr marR="5080">
              <a:lnSpc>
                <a:spcPts val="700"/>
              </a:lnSpc>
              <a:spcBef>
                <a:spcPts val="140"/>
              </a:spcBef>
            </a:pPr>
            <a:r>
              <a:rPr lang="en-US" sz="600" b="1" spc="-5" dirty="0">
                <a:solidFill>
                  <a:srgbClr val="231F20"/>
                </a:solidFill>
                <a:latin typeface="Arial" panose="020B0604020202020204" pitchFamily="34" charset="0"/>
                <a:cs typeface="Arial" panose="020B0604020202020204" pitchFamily="34" charset="0"/>
              </a:rPr>
              <a:t>             </a:t>
            </a:r>
            <a:r>
              <a:rPr sz="600" b="1" spc="-5" dirty="0">
                <a:solidFill>
                  <a:srgbClr val="231F20"/>
                </a:solidFill>
                <a:latin typeface="Arial" panose="020B0604020202020204" pitchFamily="34" charset="0"/>
                <a:cs typeface="Arial" panose="020B0604020202020204" pitchFamily="34" charset="0"/>
              </a:rPr>
              <a:t>Watch </a:t>
            </a:r>
            <a:r>
              <a:rPr sz="600" b="1" dirty="0">
                <a:solidFill>
                  <a:srgbClr val="231F20"/>
                </a:solidFill>
                <a:latin typeface="Arial" panose="020B0604020202020204" pitchFamily="34" charset="0"/>
                <a:cs typeface="Arial" panose="020B0604020202020204" pitchFamily="34" charset="0"/>
              </a:rPr>
              <a:t>the </a:t>
            </a:r>
            <a:r>
              <a:rPr sz="600" b="1" spc="-5" dirty="0">
                <a:solidFill>
                  <a:srgbClr val="231F20"/>
                </a:solidFill>
                <a:latin typeface="Arial" panose="020B0604020202020204" pitchFamily="34" charset="0"/>
                <a:cs typeface="Arial" panose="020B0604020202020204" pitchFamily="34" charset="0"/>
              </a:rPr>
              <a:t>role </a:t>
            </a:r>
            <a:r>
              <a:rPr sz="600" b="1" dirty="0">
                <a:solidFill>
                  <a:srgbClr val="231F20"/>
                </a:solidFill>
                <a:latin typeface="Arial" panose="020B0604020202020204" pitchFamily="34" charset="0"/>
                <a:cs typeface="Arial" panose="020B0604020202020204" pitchFamily="34" charset="0"/>
              </a:rPr>
              <a:t>model</a:t>
            </a:r>
            <a:r>
              <a:rPr sz="600" b="1" spc="-85"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video</a:t>
            </a:r>
            <a:r>
              <a:rPr lang="en-GB" sz="600" b="1"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(5min)</a:t>
            </a:r>
            <a:endParaRPr lang="en-GB" sz="600" b="1" dirty="0">
              <a:solidFill>
                <a:srgbClr val="231F20"/>
              </a:solidFill>
              <a:latin typeface="Arial" panose="020B0604020202020204" pitchFamily="34" charset="0"/>
              <a:cs typeface="Arial" panose="020B0604020202020204" pitchFamily="34" charset="0"/>
            </a:endParaRPr>
          </a:p>
          <a:p>
            <a:pPr marR="71120">
              <a:spcBef>
                <a:spcPts val="270"/>
              </a:spcBef>
            </a:pPr>
            <a:r>
              <a:rPr lang="pt-BR" sz="600" dirty="0">
                <a:solidFill>
                  <a:srgbClr val="231F20"/>
                </a:solidFill>
                <a:latin typeface="Arial" panose="020B0604020202020204" pitchFamily="34" charset="0"/>
                <a:cs typeface="Arial" panose="020B0604020202020204" pitchFamily="34" charset="0"/>
                <a:hlinkClick r:id="rId5"/>
              </a:rPr>
              <a:t>https://vimeo.com/720284030/cf3e403c1c</a:t>
            </a:r>
            <a:endParaRPr lang="pt-BR" sz="600" dirty="0">
              <a:solidFill>
                <a:srgbClr val="231F20"/>
              </a:solidFill>
              <a:latin typeface="Arial" panose="020B0604020202020204" pitchFamily="34" charset="0"/>
              <a:cs typeface="Arial" panose="020B0604020202020204" pitchFamily="34" charset="0"/>
            </a:endParaRPr>
          </a:p>
          <a:p>
            <a:pPr marR="71120">
              <a:spcBef>
                <a:spcPts val="270"/>
              </a:spcBef>
            </a:pPr>
            <a:r>
              <a:rPr sz="600" dirty="0">
                <a:solidFill>
                  <a:srgbClr val="231F20"/>
                </a:solidFill>
                <a:latin typeface="Arial" panose="020B0604020202020204" pitchFamily="34" charset="0"/>
                <a:cs typeface="Arial" panose="020B0604020202020204" pitchFamily="34" charset="0"/>
              </a:rPr>
              <a:t>After watching, discuss</a:t>
            </a:r>
            <a:r>
              <a:rPr sz="600" spc="-1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the</a:t>
            </a:r>
            <a:r>
              <a:rPr lang="en-GB" sz="60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role </a:t>
            </a:r>
            <a:r>
              <a:rPr sz="600" dirty="0">
                <a:solidFill>
                  <a:srgbClr val="231F20"/>
                </a:solidFill>
                <a:latin typeface="Arial" panose="020B0604020202020204" pitchFamily="34" charset="0"/>
                <a:cs typeface="Arial" panose="020B0604020202020204" pitchFamily="34" charset="0"/>
              </a:rPr>
              <a:t>model</a:t>
            </a:r>
            <a:r>
              <a:rPr lang="en-GB" sz="600" dirty="0">
                <a:solidFill>
                  <a:srgbClr val="231F20"/>
                </a:solidFill>
                <a:latin typeface="Arial" panose="020B0604020202020204" pitchFamily="34" charset="0"/>
                <a:cs typeface="Arial" panose="020B0604020202020204" pitchFamily="34" charset="0"/>
              </a:rPr>
              <a:t>'</a:t>
            </a:r>
            <a:r>
              <a:rPr sz="600" dirty="0">
                <a:solidFill>
                  <a:srgbClr val="231F20"/>
                </a:solidFill>
                <a:latin typeface="Arial" panose="020B0604020202020204" pitchFamily="34" charset="0"/>
                <a:cs typeface="Arial" panose="020B0604020202020204" pitchFamily="34" charset="0"/>
              </a:rPr>
              <a:t>s </a:t>
            </a:r>
            <a:r>
              <a:rPr sz="600" spc="-5" dirty="0">
                <a:solidFill>
                  <a:srgbClr val="231F20"/>
                </a:solidFill>
                <a:latin typeface="Arial" panose="020B0604020202020204" pitchFamily="34" charset="0"/>
                <a:cs typeface="Arial" panose="020B0604020202020204" pitchFamily="34" charset="0"/>
              </a:rPr>
              <a:t>career</a:t>
            </a:r>
            <a:r>
              <a:rPr sz="600" spc="-3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path:</a:t>
            </a:r>
            <a:endParaRPr lang="en-GB" sz="600" dirty="0">
              <a:latin typeface="Arial" panose="020B0604020202020204" pitchFamily="34" charset="0"/>
              <a:cs typeface="Arial" panose="020B0604020202020204" pitchFamily="34" charset="0"/>
            </a:endParaRPr>
          </a:p>
          <a:p>
            <a:pPr marR="71120">
              <a:spcBef>
                <a:spcPts val="270"/>
              </a:spcBef>
            </a:pPr>
            <a:r>
              <a:rPr sz="600" dirty="0">
                <a:solidFill>
                  <a:srgbClr val="231F20"/>
                </a:solidFill>
                <a:latin typeface="Arial" panose="020B0604020202020204" pitchFamily="34" charset="0"/>
                <a:cs typeface="Arial" panose="020B0604020202020204" pitchFamily="34" charset="0"/>
              </a:rPr>
              <a:t>What led them into a</a:t>
            </a:r>
            <a:r>
              <a:rPr sz="600" spc="-1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food</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technology</a:t>
            </a:r>
            <a:r>
              <a:rPr sz="600" spc="-1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career?</a:t>
            </a:r>
            <a:endParaRPr sz="600" dirty="0">
              <a:latin typeface="Arial" panose="020B0604020202020204" pitchFamily="34" charset="0"/>
              <a:cs typeface="Arial" panose="020B0604020202020204" pitchFamily="34" charset="0"/>
            </a:endParaRPr>
          </a:p>
          <a:p>
            <a:pPr marR="118745">
              <a:spcBef>
                <a:spcPts val="285"/>
              </a:spcBef>
            </a:pPr>
            <a:r>
              <a:rPr sz="600" dirty="0">
                <a:solidFill>
                  <a:srgbClr val="231F20"/>
                </a:solidFill>
                <a:latin typeface="Arial" panose="020B0604020202020204" pitchFamily="34" charset="0"/>
                <a:cs typeface="Arial" panose="020B0604020202020204" pitchFamily="34" charset="0"/>
              </a:rPr>
              <a:t>What do they enjoy</a:t>
            </a:r>
            <a:r>
              <a:rPr sz="600" spc="-1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about</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their</a:t>
            </a:r>
            <a:r>
              <a:rPr sz="600" spc="-5" dirty="0">
                <a:solidFill>
                  <a:srgbClr val="231F20"/>
                </a:solidFill>
                <a:latin typeface="Arial" panose="020B0604020202020204" pitchFamily="34" charset="0"/>
                <a:cs typeface="Arial" panose="020B0604020202020204" pitchFamily="34" charset="0"/>
              </a:rPr>
              <a:t> career?</a:t>
            </a:r>
            <a:endParaRPr sz="600" dirty="0">
              <a:latin typeface="Arial" panose="020B0604020202020204" pitchFamily="34" charset="0"/>
              <a:cs typeface="Arial" panose="020B0604020202020204" pitchFamily="34" charset="0"/>
            </a:endParaRPr>
          </a:p>
          <a:p>
            <a:pPr marR="67945">
              <a:spcBef>
                <a:spcPts val="280"/>
              </a:spcBef>
            </a:pPr>
            <a:r>
              <a:rPr sz="600" spc="-10" dirty="0">
                <a:solidFill>
                  <a:srgbClr val="231F20"/>
                </a:solidFill>
                <a:latin typeface="Arial" panose="020B0604020202020204" pitchFamily="34" charset="0"/>
                <a:cs typeface="Arial" panose="020B0604020202020204" pitchFamily="34" charset="0"/>
              </a:rPr>
              <a:t>Would </a:t>
            </a:r>
            <a:r>
              <a:rPr sz="600" dirty="0">
                <a:solidFill>
                  <a:srgbClr val="231F20"/>
                </a:solidFill>
                <a:latin typeface="Arial" panose="020B0604020202020204" pitchFamily="34" charset="0"/>
                <a:cs typeface="Arial" panose="020B0604020202020204" pitchFamily="34" charset="0"/>
              </a:rPr>
              <a:t>you like a similar</a:t>
            </a:r>
            <a:r>
              <a:rPr sz="600" spc="-7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job</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when you </a:t>
            </a:r>
            <a:r>
              <a:rPr sz="600" spc="-5" dirty="0">
                <a:solidFill>
                  <a:srgbClr val="231F20"/>
                </a:solidFill>
                <a:latin typeface="Arial" panose="020B0604020202020204" pitchFamily="34" charset="0"/>
                <a:cs typeface="Arial" panose="020B0604020202020204" pitchFamily="34" charset="0"/>
              </a:rPr>
              <a:t>are</a:t>
            </a:r>
            <a:r>
              <a:rPr sz="600" spc="-2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older?</a:t>
            </a:r>
            <a:endParaRPr sz="600" dirty="0">
              <a:latin typeface="Arial" panose="020B0604020202020204" pitchFamily="34" charset="0"/>
              <a:cs typeface="Arial" panose="020B0604020202020204" pitchFamily="34" charset="0"/>
            </a:endParaRPr>
          </a:p>
        </p:txBody>
      </p:sp>
      <p:sp>
        <p:nvSpPr>
          <p:cNvPr id="35" name="object 10">
            <a:extLst>
              <a:ext uri="{FF2B5EF4-FFF2-40B4-BE49-F238E27FC236}">
                <a16:creationId xmlns:a16="http://schemas.microsoft.com/office/drawing/2014/main" id="{51B1CAE0-9ADC-D1B0-BA65-10D55E96706C}"/>
              </a:ext>
            </a:extLst>
          </p:cNvPr>
          <p:cNvSpPr txBox="1"/>
          <p:nvPr/>
        </p:nvSpPr>
        <p:spPr>
          <a:xfrm>
            <a:off x="5112815" y="1726070"/>
            <a:ext cx="200660" cy="375920"/>
          </a:xfrm>
          <a:prstGeom prst="rect">
            <a:avLst/>
          </a:prstGeom>
        </p:spPr>
        <p:txBody>
          <a:bodyPr vert="horz" wrap="square" lIns="0" tIns="12700" rIns="0" bIns="0" rtlCol="0">
            <a:noAutofit/>
          </a:bodyPr>
          <a:lstStyle/>
          <a:p>
            <a:pPr>
              <a:lnSpc>
                <a:spcPct val="100000"/>
              </a:lnSpc>
              <a:spcBef>
                <a:spcPts val="100"/>
              </a:spcBef>
            </a:pPr>
            <a:r>
              <a:rPr lang="en-GB" sz="2300" b="1" dirty="0">
                <a:solidFill>
                  <a:srgbClr val="EC5850"/>
                </a:solidFill>
                <a:latin typeface="Poppins"/>
                <a:cs typeface="Poppins"/>
              </a:rPr>
              <a:t>2</a:t>
            </a:r>
            <a:endParaRPr sz="2300" dirty="0">
              <a:latin typeface="Poppins"/>
              <a:cs typeface="Poppins"/>
            </a:endParaRPr>
          </a:p>
        </p:txBody>
      </p:sp>
      <p:sp>
        <p:nvSpPr>
          <p:cNvPr id="9" name="TextBox 8">
            <a:extLst>
              <a:ext uri="{FF2B5EF4-FFF2-40B4-BE49-F238E27FC236}">
                <a16:creationId xmlns:a16="http://schemas.microsoft.com/office/drawing/2014/main" id="{BD8E62F3-770F-1963-48F7-5927B71AFBF8}"/>
              </a:ext>
            </a:extLst>
          </p:cNvPr>
          <p:cNvSpPr txBox="1"/>
          <p:nvPr/>
        </p:nvSpPr>
        <p:spPr>
          <a:xfrm>
            <a:off x="8718224" y="1555592"/>
            <a:ext cx="1745890" cy="215444"/>
          </a:xfrm>
          <a:prstGeom prst="rect">
            <a:avLst/>
          </a:prstGeom>
          <a:noFill/>
        </p:spPr>
        <p:txBody>
          <a:bodyPr wrap="square">
            <a:spAutoFit/>
          </a:bodyPr>
          <a:lstStyle/>
          <a:p>
            <a:pPr marL="457200" marR="0" lvl="0" indent="0" algn="l" rtl="0">
              <a:lnSpc>
                <a:spcPct val="100000"/>
              </a:lnSpc>
              <a:spcBef>
                <a:spcPts val="0"/>
              </a:spcBef>
              <a:spcAft>
                <a:spcPts val="0"/>
              </a:spcAft>
              <a:buClr>
                <a:srgbClr val="000000"/>
              </a:buClr>
              <a:buSzPts val="1000"/>
              <a:buFont typeface="Arial"/>
              <a:buNone/>
            </a:pPr>
            <a:r>
              <a:rPr lang="en-US" sz="800" b="0" i="0" u="none" strike="noStrike" cap="none" dirty="0">
                <a:latin typeface="Poppins" pitchFamily="2" charset="77"/>
                <a:ea typeface="Lora"/>
                <a:cs typeface="Poppins" pitchFamily="2" charset="77"/>
                <a:sym typeface="Lora"/>
              </a:rPr>
              <a:t>© Tech She Can 2022</a:t>
            </a:r>
          </a:p>
        </p:txBody>
      </p:sp>
    </p:spTree>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LASTSLIDEVIEWED" val="256,1,Slide1"/>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231F20"/>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1164</Words>
  <Application>Microsoft Office PowerPoint</Application>
  <PresentationFormat>Custom</PresentationFormat>
  <Paragraphs>80</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Poppins</vt:lpstr>
      <vt:lpstr>Calibri</vt:lpstr>
      <vt:lpstr>Office Theme</vt:lpstr>
      <vt:lpstr>Tech for Food (Mid  Tech)</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MT_Tech for Food_297x210_19.8.20.indd</dc:title>
  <dc:creator>Poppy Patel</dc:creator>
  <cp:lastModifiedBy>Poppy Patel</cp:lastModifiedBy>
  <cp:revision>11</cp:revision>
  <dcterms:created xsi:type="dcterms:W3CDTF">2020-08-19T13:29:51Z</dcterms:created>
  <dcterms:modified xsi:type="dcterms:W3CDTF">2025-07-17T09:58:28Z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2020-08-19T00:00:00Z</vt:filetime>
  </property>
  <property fmtid="{D5CDD505-2E9C-101B-9397-08002B2CF9AE}" pid="3" name="Creator">
    <vt:lpwstr>Adobe InDesign 15.1 (Macintosh)</vt:lpwstr>
  </property>
  <property fmtid="{D5CDD505-2E9C-101B-9397-08002B2CF9AE}" pid="4" name="LastSaved">
    <vt:filetime>2020-08-19T00:00:00Z</vt:filetime>
  </property>
</Properties>
</file>